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302" r:id="rId2"/>
    <p:sldId id="371" r:id="rId3"/>
    <p:sldId id="372" r:id="rId4"/>
    <p:sldId id="374" r:id="rId5"/>
    <p:sldId id="306" r:id="rId6"/>
    <p:sldId id="305" r:id="rId7"/>
    <p:sldId id="307" r:id="rId8"/>
    <p:sldId id="308" r:id="rId9"/>
    <p:sldId id="319" r:id="rId10"/>
    <p:sldId id="332" r:id="rId11"/>
    <p:sldId id="315" r:id="rId12"/>
    <p:sldId id="324" r:id="rId13"/>
    <p:sldId id="321" r:id="rId14"/>
    <p:sldId id="339" r:id="rId15"/>
    <p:sldId id="344" r:id="rId16"/>
    <p:sldId id="336" r:id="rId17"/>
    <p:sldId id="304" r:id="rId18"/>
    <p:sldId id="303" r:id="rId19"/>
    <p:sldId id="333" r:id="rId20"/>
    <p:sldId id="334" r:id="rId21"/>
    <p:sldId id="335" r:id="rId22"/>
    <p:sldId id="313" r:id="rId23"/>
    <p:sldId id="338" r:id="rId24"/>
    <p:sldId id="343" r:id="rId25"/>
    <p:sldId id="310" r:id="rId26"/>
    <p:sldId id="348" r:id="rId27"/>
    <p:sldId id="316" r:id="rId28"/>
    <p:sldId id="323" r:id="rId29"/>
    <p:sldId id="317" r:id="rId30"/>
    <p:sldId id="325" r:id="rId31"/>
    <p:sldId id="322" r:id="rId32"/>
    <p:sldId id="340" r:id="rId33"/>
    <p:sldId id="345" r:id="rId34"/>
    <p:sldId id="353" r:id="rId35"/>
    <p:sldId id="326" r:id="rId36"/>
    <p:sldId id="365" r:id="rId37"/>
    <p:sldId id="342" r:id="rId38"/>
    <p:sldId id="329" r:id="rId39"/>
    <p:sldId id="349" r:id="rId40"/>
    <p:sldId id="350" r:id="rId41"/>
    <p:sldId id="351" r:id="rId42"/>
    <p:sldId id="355" r:id="rId43"/>
    <p:sldId id="331" r:id="rId44"/>
    <p:sldId id="366" r:id="rId45"/>
    <p:sldId id="356" r:id="rId46"/>
    <p:sldId id="352" r:id="rId47"/>
    <p:sldId id="354" r:id="rId48"/>
    <p:sldId id="357" r:id="rId49"/>
    <p:sldId id="346" r:id="rId50"/>
    <p:sldId id="358" r:id="rId51"/>
    <p:sldId id="359" r:id="rId52"/>
    <p:sldId id="360" r:id="rId53"/>
    <p:sldId id="370" r:id="rId54"/>
    <p:sldId id="367" r:id="rId55"/>
    <p:sldId id="368" r:id="rId56"/>
    <p:sldId id="369" r:id="rId57"/>
    <p:sldId id="373" r:id="rId58"/>
    <p:sldId id="364" r:id="rId59"/>
    <p:sldId id="320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hn" initials="BJ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6270E"/>
    <a:srgbClr val="7F3AB0"/>
    <a:srgbClr val="D8A924"/>
    <a:srgbClr val="1C1C1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910" autoAdjust="0"/>
  </p:normalViewPr>
  <p:slideViewPr>
    <p:cSldViewPr>
      <p:cViewPr>
        <p:scale>
          <a:sx n="100" d="100"/>
          <a:sy n="100" d="100"/>
        </p:scale>
        <p:origin x="-1624" y="160"/>
      </p:cViewPr>
      <p:guideLst>
        <p:guide orient="horz" pos="336"/>
        <p:guide pos="3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commentAuthors" Target="commentAuthors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6FDE35-0EBE-8E4F-B718-52F2B563FB70}" type="datetime1">
              <a:rPr lang="en-US"/>
              <a:pPr/>
              <a:t>3/11/11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A21C07-D175-A442-85CC-D054FA9B1D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337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53ED3C7-817D-E04B-AFA1-CBBEC4629FED}" type="datetime1">
              <a:rPr lang="en-US"/>
              <a:pPr/>
              <a:t>3/11/11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C34F2D-978B-5A44-B1B0-B6693300B3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67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I’m a scientist.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8B622-7F02-CA49-9502-F5CD7B911A3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educational philosophy</a:t>
            </a:r>
          </a:p>
          <a:p>
            <a:endParaRPr lang="en-US" dirty="0" smtClean="0"/>
          </a:p>
          <a:p>
            <a:r>
              <a:rPr lang="en-US" dirty="0" smtClean="0"/>
              <a:t>Education requires not just facts and methodology but also enthusiasm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08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some things that just make us ridiculously happy. Puppies, kittens, chocolate, coffee, and code.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dogs.icanhascheezburger.com</a:t>
            </a:r>
            <a:r>
              <a:rPr lang="en-US" dirty="0" smtClean="0"/>
              <a:t>/2009/03/19/cute-puppy-pictures-hand-held/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00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does everyone love it so much? Where does it come from?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23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builder </a:t>
            </a:r>
            <a:r>
              <a:rPr lang="en-US" dirty="0" smtClean="0"/>
              <a:t>notation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1969</a:t>
            </a:r>
          </a:p>
          <a:p>
            <a:endParaRPr lang="en-US" dirty="0" smtClean="0"/>
          </a:p>
          <a:p>
            <a:r>
              <a:rPr lang="en-US" dirty="0" smtClean="0"/>
              <a:t>Jack Schwartz at NYU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Doctrine of Chances, 1756 by A DE </a:t>
            </a:r>
            <a:r>
              <a:rPr lang="en-US" dirty="0" err="1" smtClean="0"/>
              <a:t>Moivre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http://openlibrary.org/books/OL6239276M/The_doctrine_of_chances</a:t>
            </a:r>
          </a:p>
          <a:p>
            <a:endParaRPr lang="en-US" dirty="0" smtClean="0"/>
          </a:p>
          <a:p>
            <a:r>
              <a:rPr lang="en-US" dirty="0" smtClean="0"/>
              <a:t>The doctrine of chances </a:t>
            </a:r>
          </a:p>
          <a:p>
            <a:r>
              <a:rPr lang="en-US" dirty="0" smtClean="0"/>
              <a:t>or, A method of calculating the probabilities of events in play. </a:t>
            </a:r>
          </a:p>
          <a:p>
            <a:r>
              <a:rPr lang="en-US" dirty="0" smtClean="0"/>
              <a:t>3d ed., fuller, clearer, and more correct than the former.</a:t>
            </a:r>
          </a:p>
          <a:p>
            <a:r>
              <a:rPr lang="en-US" dirty="0" smtClean="0"/>
              <a:t>Published 1756 by printed for A. Millar in London . </a:t>
            </a:r>
          </a:p>
          <a:p>
            <a:r>
              <a:rPr lang="en-US" dirty="0" smtClean="0"/>
              <a:t>Written in English.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we are today, in Atlanta,</a:t>
            </a:r>
            <a:r>
              <a:rPr lang="en-US" baseline="0" dirty="0" smtClean="0"/>
              <a:t> and w</a:t>
            </a:r>
            <a:r>
              <a:rPr lang="en-US" dirty="0" smtClean="0"/>
              <a:t>e’ve come a long way, but we haven’t actually come that far at all.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ajbrustein</a:t>
            </a:r>
            <a:r>
              <a:rPr lang="en-US" dirty="0" smtClean="0"/>
              <a:t>/4101414657/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ilaue.wordpress.com</a:t>
            </a:r>
            <a:r>
              <a:rPr lang="en-US" dirty="0" smtClean="0"/>
              <a:t>/2010/07/25/the-death-of-the-retro-future/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57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B04D1F-DBCC-934A-AD24-0DFE48972E2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Ubiquitous, asynchronous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8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make big URLs short!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8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github.com</a:t>
            </a:r>
            <a:r>
              <a:rPr lang="en-US" dirty="0" smtClean="0"/>
              <a:t>/</a:t>
            </a:r>
            <a:r>
              <a:rPr lang="en-US" dirty="0" err="1" smtClean="0"/>
              <a:t>bwhite</a:t>
            </a:r>
            <a:r>
              <a:rPr lang="en-US" dirty="0" smtClean="0"/>
              <a:t> – Brandon White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1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Infrastructure</a:t>
            </a:r>
            <a:r>
              <a:rPr lang="en-US" baseline="0" dirty="0" smtClean="0"/>
              <a:t> – Redefining what it means to be “close to the metal”.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http://www.flickr.com/photos/kky/704056791/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B04D1F-DBCC-934A-AD24-0DFE48972E2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SECURITY </a:t>
            </a:r>
          </a:p>
          <a:p>
            <a:endParaRPr lang="en-US" dirty="0" smtClean="0"/>
          </a:p>
          <a:p>
            <a:r>
              <a:rPr lang="en-US" dirty="0" smtClean="0"/>
              <a:t>Android,</a:t>
            </a:r>
            <a:r>
              <a:rPr lang="en-US" baseline="0" dirty="0" smtClean="0"/>
              <a:t> every program is a unique user…</a:t>
            </a:r>
          </a:p>
          <a:p>
            <a:endParaRPr lang="en-US" baseline="0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img.ibtimes.com</a:t>
            </a:r>
            <a:r>
              <a:rPr lang="en-US" dirty="0" smtClean="0"/>
              <a:t>/www/data/images/full/2011/02/02/62802-tsa-workers-carry-out-security-checks-at-denver-international-airport-.jpg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field is defined by one question. This one is ours.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B04D1F-DBCC-934A-AD24-0DFE48972E2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It is the responsibility of the</a:t>
            </a:r>
            <a:r>
              <a:rPr lang="en-US" baseline="0" smtClean="0"/>
              <a:t> language to provide a grammar for addressing abstract problems that emerge from data that we can’t yet really imagine.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http://www.flickr.com/photos/etringita/2722410302/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Roger </a:t>
            </a:r>
            <a:r>
              <a:rPr lang="en-US" dirty="0" err="1" smtClean="0"/>
              <a:t>Alsing</a:t>
            </a:r>
            <a:r>
              <a:rPr lang="en-US" dirty="0" smtClean="0"/>
              <a:t>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265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need to construct systems that</a:t>
            </a:r>
            <a:r>
              <a:rPr lang="en-US" baseline="0" dirty="0" smtClean="0"/>
              <a:t> find sense in data and create their own abstractions.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B04D1F-DBCC-934A-AD24-0DFE48972E2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create that world where we all have SUPERPOWERS!</a:t>
            </a:r>
          </a:p>
          <a:p>
            <a:endParaRPr lang="en-US" dirty="0" smtClean="0"/>
          </a:p>
          <a:p>
            <a:r>
              <a:rPr lang="en-US" dirty="0" smtClean="0"/>
              <a:t>http://www.flickr.com/photos/eyecaramba/9936251/sizes/o/in/photostream/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B04D1F-DBCC-934A-AD24-0DFE48972E2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 stuff, 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5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who click on .*</a:t>
            </a:r>
            <a:r>
              <a:rPr lang="en-US" dirty="0" err="1" smtClean="0"/>
              <a:t>pycon.org</a:t>
            </a:r>
            <a:r>
              <a:rPr lang="en-US" dirty="0" smtClean="0"/>
              <a:t>.* come from….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46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name "</a:t>
            </a:r>
            <a:r>
              <a:rPr lang="en-US" dirty="0" err="1" smtClean="0"/>
              <a:t>quine</a:t>
            </a:r>
            <a:r>
              <a:rPr lang="en-US" dirty="0" smtClean="0"/>
              <a:t>" was coined by Douglas Hofstadter in his popular science book Gödel, Escher, Bach: An Eternal Golden Braid in the honor of philosopher Willard Van </a:t>
            </a:r>
            <a:r>
              <a:rPr lang="en-US" dirty="0" err="1" smtClean="0"/>
              <a:t>Orman</a:t>
            </a:r>
            <a:r>
              <a:rPr lang="en-US" dirty="0" smtClean="0"/>
              <a:t> </a:t>
            </a:r>
            <a:r>
              <a:rPr lang="en-US" dirty="0" err="1" smtClean="0"/>
              <a:t>Quine</a:t>
            </a:r>
            <a:r>
              <a:rPr lang="en-US" dirty="0" smtClean="0"/>
              <a:t> (1908–2000), who made an extensive study of indirect self-reference, and in particular for the following paradox-producing expression, known as </a:t>
            </a:r>
            <a:r>
              <a:rPr lang="en-US" dirty="0" err="1" smtClean="0"/>
              <a:t>Quine's</a:t>
            </a:r>
            <a:r>
              <a:rPr lang="en-US" dirty="0" smtClean="0"/>
              <a:t> paradox: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"Yields falsehood when preceded by its quotation" yields falsehood when preceded by its quotation.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103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who click on .*</a:t>
            </a:r>
            <a:r>
              <a:rPr lang="en-US" dirty="0" err="1" smtClean="0"/>
              <a:t>pycon.org</a:t>
            </a:r>
            <a:r>
              <a:rPr lang="en-US" dirty="0" smtClean="0"/>
              <a:t>.* also click on this….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322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71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this!!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294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rate of change</a:t>
            </a:r>
            <a:r>
              <a:rPr lang="en-US" baseline="0" dirty="0" smtClean="0"/>
              <a:t> over time and calculate the slopes of these curves.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166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Futurama</a:t>
            </a:r>
            <a:r>
              <a:rPr lang="en-US" dirty="0" smtClean="0"/>
              <a:t>, 1939 world’s </a:t>
            </a:r>
            <a:r>
              <a:rPr lang="en-US" dirty="0" smtClean="0"/>
              <a:t>fair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B3898-E7B0-4A4B-B5B9-DEC84A8B793E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/photos/spool32/5045502202/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53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We’ve come a long way since the 1990s…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51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http://www.flickr.com/photos/wapster/4037626326/</a:t>
            </a:r>
          </a:p>
          <a:p>
            <a:endParaRPr lang="en-US" dirty="0" smtClean="0"/>
          </a:p>
          <a:p>
            <a:r>
              <a:rPr lang="en-US" dirty="0" smtClean="0"/>
              <a:t>A lot to celebrate!</a:t>
            </a:r>
          </a:p>
          <a:p>
            <a:endParaRPr lang="en-US" dirty="0" smtClean="0"/>
          </a:p>
          <a:p>
            <a:r>
              <a:rPr lang="en-US" dirty="0" smtClean="0"/>
              <a:t>In this talk, I want to talk about where we are, both in terms of Python as a language and a community</a:t>
            </a:r>
          </a:p>
          <a:p>
            <a:r>
              <a:rPr lang="en-US" dirty="0" smtClean="0"/>
              <a:t>I want</a:t>
            </a:r>
            <a:r>
              <a:rPr lang="en-US" baseline="0" dirty="0" smtClean="0"/>
              <a:t> to talk about madness</a:t>
            </a:r>
          </a:p>
          <a:p>
            <a:r>
              <a:rPr lang="en-US" baseline="0" dirty="0" smtClean="0"/>
              <a:t>I’m going to talk what’s next</a:t>
            </a:r>
          </a:p>
          <a:p>
            <a:r>
              <a:rPr lang="en-US" baseline="0" dirty="0" smtClean="0"/>
              <a:t>A bit of super fun stuff at the 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Drew Conway and John Myles White</a:t>
            </a:r>
          </a:p>
          <a:p>
            <a:endParaRPr lang="en-US" dirty="0" smtClean="0"/>
          </a:p>
          <a:p>
            <a:r>
              <a:rPr lang="en-US" dirty="0" smtClean="0"/>
              <a:t>http://www.dataists.com/2010/12/ranking-the-popularity-of-programming-langauges/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love it, we’re doing something right!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45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http://</a:t>
            </a:r>
            <a:r>
              <a:rPr lang="pl-PL" dirty="0" err="1" smtClean="0"/>
              <a:t>www.flickr.com</a:t>
            </a:r>
            <a:r>
              <a:rPr lang="pl-PL" dirty="0" smtClean="0"/>
              <a:t>/</a:t>
            </a:r>
            <a:r>
              <a:rPr lang="pl-PL" dirty="0" err="1" smtClean="0"/>
              <a:t>photos</a:t>
            </a:r>
            <a:r>
              <a:rPr lang="pl-PL" dirty="0" smtClean="0"/>
              <a:t>/29487767@N02/2845044715/</a:t>
            </a:r>
          </a:p>
          <a:p>
            <a:endParaRPr lang="pl-PL" dirty="0" smtClean="0"/>
          </a:p>
          <a:p>
            <a:r>
              <a:rPr lang="pl-PL" dirty="0" err="1" smtClean="0"/>
              <a:t>What’s</a:t>
            </a:r>
            <a:r>
              <a:rPr lang="pl-PL" dirty="0" smtClean="0"/>
              <a:t> happening to </a:t>
            </a:r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brains</a:t>
            </a:r>
            <a:r>
              <a:rPr lang="pl-PL" dirty="0" smtClean="0"/>
              <a:t> </a:t>
            </a:r>
            <a:r>
              <a:rPr lang="pl-PL" dirty="0" err="1" smtClean="0"/>
              <a:t>when</a:t>
            </a:r>
            <a:r>
              <a:rPr lang="pl-PL" dirty="0" smtClean="0"/>
              <a:t> we </a:t>
            </a:r>
            <a:r>
              <a:rPr lang="pl-PL" dirty="0" err="1" smtClean="0"/>
              <a:t>write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code</a:t>
            </a:r>
            <a:r>
              <a:rPr lang="pl-PL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34F2D-978B-5A44-B1B0-B6693300B3A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3CFB76-F1CE-634C-B2D5-BADEB27135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274638"/>
            <a:ext cx="2076450" cy="56229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74638"/>
            <a:ext cx="6076950" cy="5622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77AE01-0506-484C-9CC2-043E414655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ppleGothic"/>
                <a:ea typeface="AppleGothic"/>
                <a:cs typeface="Apple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ppleGothic"/>
                <a:ea typeface="AppleGothic"/>
                <a:cs typeface="AppleGothic"/>
              </a:defRPr>
            </a:lvl1pPr>
            <a:lvl2pPr>
              <a:defRPr>
                <a:latin typeface="AppleGothic"/>
                <a:ea typeface="AppleGothic"/>
                <a:cs typeface="AppleGothic"/>
              </a:defRPr>
            </a:lvl2pPr>
            <a:lvl3pPr>
              <a:defRPr>
                <a:latin typeface="AppleGothic"/>
                <a:ea typeface="AppleGothic"/>
                <a:cs typeface="AppleGothic"/>
              </a:defRPr>
            </a:lvl3pPr>
            <a:lvl4pPr>
              <a:defRPr>
                <a:latin typeface="AppleGothic"/>
                <a:ea typeface="AppleGothic"/>
                <a:cs typeface="AppleGothic"/>
              </a:defRPr>
            </a:lvl4pPr>
            <a:lvl5pPr>
              <a:defRPr>
                <a:latin typeface="AppleGothic"/>
                <a:ea typeface="AppleGothic"/>
                <a:cs typeface="Apple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ppleGothic"/>
                <a:ea typeface="AppleGothic"/>
                <a:cs typeface="AppleGothic"/>
              </a:defRPr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ppleGothic"/>
                <a:ea typeface="AppleGothic"/>
                <a:cs typeface="AppleGothic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08EF19-FE5F-0E45-909A-BED6EB28BA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AB8896-BF06-3347-8B3C-98F7CB25A9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DAF69A-4C19-7A4D-841A-47442431B9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1B7BF7-5F48-844B-B61D-BC848F68DA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9949062-7806-3541-82EB-6141007C0E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F4E6BD5-CA67-AC44-9434-BFC0881B8E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172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E22C69-7D75-8949-BCA9-722C8CE9AD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29600" y="0"/>
            <a:ext cx="914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7F7F7F"/>
                </a:solidFill>
                <a:latin typeface="AppleGothic"/>
                <a:ea typeface="AppleGothic"/>
                <a:cs typeface="AppleGothic"/>
              </a:defRPr>
            </a:lvl1pPr>
          </a:lstStyle>
          <a:p>
            <a:endParaRPr lang="en-US"/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4724400" y="4572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ppleGothic"/>
              <a:ea typeface="AppleGothic"/>
              <a:cs typeface="AppleGothic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ppleGothic"/>
          <a:ea typeface="AppleGothic"/>
          <a:cs typeface="AppleGothic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ppleGothic"/>
          <a:ea typeface="AppleGothic"/>
          <a:cs typeface="AppleGothic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ppleGothic"/>
          <a:ea typeface="AppleGothic"/>
          <a:cs typeface="AppleGothic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ppleGothic"/>
          <a:ea typeface="AppleGothic"/>
          <a:cs typeface="AppleGothic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ppleGothic"/>
          <a:ea typeface="AppleGothic"/>
          <a:cs typeface="AppleGothic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ppleGothic"/>
                <a:ea typeface="AppleGothic"/>
                <a:cs typeface="AppleGothic"/>
              </a:rPr>
              <a:t>Hello, </a:t>
            </a:r>
            <a:r>
              <a:rPr lang="en-US" b="1" dirty="0" err="1" smtClean="0">
                <a:solidFill>
                  <a:schemeClr val="tx1"/>
                </a:solidFill>
                <a:latin typeface="AppleGothic"/>
                <a:ea typeface="AppleGothic"/>
                <a:cs typeface="AppleGothic"/>
              </a:rPr>
              <a:t>PyCon</a:t>
            </a:r>
            <a:r>
              <a:rPr lang="en-US" b="1" dirty="0" smtClean="0">
                <a:solidFill>
                  <a:schemeClr val="tx1"/>
                </a:solidFill>
                <a:latin typeface="AppleGothic"/>
                <a:ea typeface="AppleGothic"/>
                <a:cs typeface="AppleGothic"/>
              </a:rPr>
              <a:t>.</a:t>
            </a:r>
            <a:endParaRPr lang="en-US" dirty="0">
              <a:solidFill>
                <a:schemeClr val="tx1"/>
              </a:solidFill>
              <a:latin typeface="AppleGothic"/>
              <a:ea typeface="AppleGothic"/>
              <a:cs typeface="Apple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600200"/>
          </a:xfrm>
        </p:spPr>
        <p:txBody>
          <a:bodyPr/>
          <a:lstStyle/>
          <a:p>
            <a:r>
              <a:rPr lang="en-US" dirty="0" smtClean="0"/>
              <a:t>Hilary Mason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@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hmason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h@bit.ly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7" descr="big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6019800"/>
            <a:ext cx="34417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85800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6845300" cy="6845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9421" y="6481346"/>
            <a:ext cx="2647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http://</a:t>
            </a:r>
            <a:r>
              <a:rPr lang="en-US" sz="1600" dirty="0" err="1">
                <a:latin typeface="Courier"/>
                <a:cs typeface="Courier"/>
              </a:rPr>
              <a:t>bit.ly</a:t>
            </a:r>
            <a:r>
              <a:rPr lang="en-US" sz="1600" dirty="0">
                <a:latin typeface="Courier"/>
                <a:cs typeface="Courier"/>
              </a:rPr>
              <a:t>/</a:t>
            </a:r>
            <a:r>
              <a:rPr lang="en-US" sz="1600" dirty="0" err="1">
                <a:latin typeface="Courier"/>
                <a:cs typeface="Courier"/>
              </a:rPr>
              <a:t>eDrFCJ</a:t>
            </a:r>
            <a:endParaRPr lang="en-US" sz="16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86827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r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6967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Computational </a:t>
            </a:r>
            <a:r>
              <a:rPr lang="en-US" dirty="0"/>
              <a:t>thinking means creating and making use of different levels of abstraction, to understand and solve problems more effectively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4247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http://</a:t>
            </a:r>
            <a:r>
              <a:rPr lang="en-US" sz="1600" dirty="0" err="1">
                <a:latin typeface="Courier"/>
                <a:cs typeface="Courier"/>
              </a:rPr>
              <a:t>www.cs.cmu.edu</a:t>
            </a:r>
            <a:r>
              <a:rPr lang="en-US" sz="1600" dirty="0">
                <a:latin typeface="Courier"/>
                <a:cs typeface="Courier"/>
              </a:rPr>
              <a:t>/~</a:t>
            </a:r>
            <a:r>
              <a:rPr lang="en-US" sz="1600" dirty="0" err="1">
                <a:latin typeface="Courier"/>
                <a:cs typeface="Courier"/>
              </a:rPr>
              <a:t>CompThink</a:t>
            </a:r>
            <a:r>
              <a:rPr lang="en-US" sz="1600" dirty="0">
                <a:latin typeface="Courier"/>
                <a:cs typeface="Courier"/>
              </a:rPr>
              <a:t>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BBC: Taxi drivers ‘have brain sat-</a:t>
            </a:r>
            <a:r>
              <a:rPr lang="en-US" sz="3600" dirty="0" err="1" smtClean="0"/>
              <a:t>nav</a:t>
            </a:r>
            <a:r>
              <a:rPr lang="en-US" sz="3600" dirty="0" smtClean="0"/>
              <a:t>’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1714500"/>
            <a:ext cx="59182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295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http://bbc.in/f20qmq</a:t>
            </a:r>
            <a:endParaRPr lang="en-US" dirty="0">
              <a:latin typeface="Courier"/>
              <a:cs typeface="Couri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57912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914400"/>
            <a:ext cx="3276600" cy="55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9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“If you’ve never programmed a computer, you should. There’s nothing like it in the whole world</a:t>
            </a:r>
            <a:r>
              <a:rPr lang="en-US" dirty="0" smtClean="0">
                <a:solidFill>
                  <a:srgbClr val="FFFFFF"/>
                </a:solidFill>
              </a:rPr>
              <a:t>.” 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– Cory Doctorow, </a:t>
            </a:r>
            <a:r>
              <a:rPr lang="en-US" i="1" dirty="0" smtClean="0">
                <a:solidFill>
                  <a:srgbClr val="FFFFFF"/>
                </a:solidFill>
              </a:rPr>
              <a:t>Little Brother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1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[joy]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0"/>
            <a:ext cx="9144000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63641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Which Python constructs make you happy?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172200"/>
            <a:ext cx="2133600" cy="476250"/>
          </a:xfrm>
          <a:prstGeom prst="rect">
            <a:avLst/>
          </a:prstGeom>
        </p:spPr>
        <p:txBody>
          <a:bodyPr/>
          <a:lstStyle/>
          <a:p>
            <a:fld id="{01ECFED1-4A72-314B-8071-BA97FDD3912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48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19100"/>
            <a:ext cx="80010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19446"/>
            <a:ext cx="5725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http://fuckyeahnouns.com/mutable%20parameters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340205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ith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8001000" cy="1706563"/>
          </a:xfrm>
        </p:spPr>
        <p:txBody>
          <a:bodyPr/>
          <a:lstStyle/>
          <a:p>
            <a:pPr>
              <a:buNone/>
            </a:pPr>
            <a:r>
              <a:rPr lang="en-US" sz="2600" dirty="0">
                <a:solidFill>
                  <a:schemeClr val="bg1"/>
                </a:solidFill>
                <a:latin typeface="Courier"/>
                <a:cs typeface="Courier"/>
              </a:rPr>
              <a:t>	</a:t>
            </a:r>
            <a:r>
              <a:rPr lang="en-US" sz="2600" dirty="0">
                <a:solidFill>
                  <a:srgbClr val="D8A924"/>
                </a:solidFill>
                <a:latin typeface="Courier"/>
                <a:cs typeface="Courier"/>
              </a:rPr>
              <a:t>with</a:t>
            </a:r>
            <a:r>
              <a:rPr lang="en-US" sz="26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2600" dirty="0">
                <a:solidFill>
                  <a:srgbClr val="7F3AB0"/>
                </a:solidFill>
                <a:latin typeface="Courier"/>
                <a:cs typeface="Courier"/>
              </a:rPr>
              <a:t>open</a:t>
            </a:r>
            <a:r>
              <a:rPr lang="en-US" sz="26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2600" dirty="0">
                <a:solidFill>
                  <a:srgbClr val="008000"/>
                </a:solidFill>
                <a:latin typeface="Courier"/>
                <a:cs typeface="Courier"/>
              </a:rPr>
              <a:t>"</a:t>
            </a:r>
            <a:r>
              <a:rPr lang="en-US" sz="2600" dirty="0" err="1">
                <a:solidFill>
                  <a:srgbClr val="008000"/>
                </a:solidFill>
                <a:latin typeface="Courier"/>
                <a:cs typeface="Courier"/>
              </a:rPr>
              <a:t>jenkins.c</a:t>
            </a:r>
            <a:r>
              <a:rPr lang="en-US" sz="2600" dirty="0">
                <a:solidFill>
                  <a:srgbClr val="008000"/>
                </a:solidFill>
                <a:latin typeface="Courier"/>
                <a:cs typeface="Courier"/>
              </a:rPr>
              <a:t>"</a:t>
            </a:r>
            <a:r>
              <a:rPr lang="en-US" sz="2600" dirty="0">
                <a:solidFill>
                  <a:schemeClr val="bg1"/>
                </a:solidFill>
                <a:latin typeface="Courier"/>
                <a:cs typeface="Courier"/>
              </a:rPr>
              <a:t>) </a:t>
            </a:r>
            <a:r>
              <a:rPr lang="en-US" sz="2600" dirty="0">
                <a:solidFill>
                  <a:srgbClr val="D8A924"/>
                </a:solidFill>
                <a:latin typeface="Courier"/>
                <a:cs typeface="Courier"/>
              </a:rPr>
              <a:t>as</a:t>
            </a:r>
            <a:r>
              <a:rPr lang="en-US" sz="2600" dirty="0">
                <a:solidFill>
                  <a:schemeClr val="bg1"/>
                </a:solidFill>
                <a:latin typeface="Courier"/>
                <a:cs typeface="Courier"/>
              </a:rPr>
              <a:t> f:</a:t>
            </a:r>
          </a:p>
          <a:p>
            <a:pPr>
              <a:buNone/>
            </a:pPr>
            <a:r>
              <a:rPr lang="en-US" sz="2600" dirty="0">
                <a:solidFill>
                  <a:schemeClr val="bg1"/>
                </a:solidFill>
                <a:latin typeface="Courier"/>
                <a:cs typeface="Courier"/>
              </a:rPr>
              <a:t>		data = </a:t>
            </a:r>
            <a:r>
              <a:rPr lang="en-US" sz="2600" dirty="0" err="1">
                <a:solidFill>
                  <a:schemeClr val="bg1"/>
                </a:solidFill>
                <a:latin typeface="Courier"/>
                <a:cs typeface="Courier"/>
              </a:rPr>
              <a:t>f.read</a:t>
            </a:r>
            <a:r>
              <a:rPr lang="en-US" sz="2600" dirty="0">
                <a:solidFill>
                  <a:schemeClr val="bg1"/>
                </a:solidFill>
                <a:latin typeface="Courier"/>
                <a:cs typeface="Courier"/>
              </a:rPr>
              <a:t>()</a:t>
            </a:r>
          </a:p>
          <a:p>
            <a:pPr>
              <a:buNone/>
            </a:pPr>
            <a:r>
              <a:rPr lang="en-US" sz="2600" dirty="0">
                <a:solidFill>
                  <a:schemeClr val="bg1"/>
                </a:solidFill>
                <a:latin typeface="Courier"/>
                <a:cs typeface="Courier"/>
              </a:rPr>
              <a:t>		</a:t>
            </a:r>
            <a:r>
              <a:rPr lang="en-US" sz="2600" dirty="0">
                <a:solidFill>
                  <a:srgbClr val="D8A924"/>
                </a:solidFill>
                <a:latin typeface="Courier"/>
                <a:cs typeface="Courier"/>
              </a:rPr>
              <a:t>print</a:t>
            </a:r>
            <a:r>
              <a:rPr lang="en-US" sz="2600" dirty="0">
                <a:solidFill>
                  <a:schemeClr val="bg1"/>
                </a:solidFill>
                <a:latin typeface="Courier"/>
                <a:cs typeface="Courier"/>
              </a:rPr>
              <a:t> data</a:t>
            </a:r>
            <a:endParaRPr lang="en-US" sz="26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98529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49400"/>
            <a:ext cx="36449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5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generators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895600"/>
            <a:ext cx="8763000" cy="1706563"/>
          </a:xfrm>
        </p:spPr>
        <p:txBody>
          <a:bodyPr/>
          <a:lstStyle/>
          <a:p>
            <a:pPr>
              <a:buNone/>
            </a:pPr>
            <a:r>
              <a:rPr lang="is-IS" sz="2600" dirty="0">
                <a:solidFill>
                  <a:schemeClr val="bg1"/>
                </a:solidFill>
                <a:latin typeface="Courier"/>
                <a:cs typeface="Courier"/>
              </a:rPr>
              <a:t>total </a:t>
            </a:r>
            <a:r>
              <a:rPr lang="is-IS" sz="2600" dirty="0">
                <a:solidFill>
                  <a:srgbClr val="D8A924"/>
                </a:solidFill>
                <a:latin typeface="Courier"/>
                <a:cs typeface="Courier"/>
              </a:rPr>
              <a:t>= sum</a:t>
            </a:r>
            <a:r>
              <a:rPr lang="is-IS" sz="2600" dirty="0">
                <a:solidFill>
                  <a:schemeClr val="bg1"/>
                </a:solidFill>
                <a:latin typeface="Courier"/>
                <a:cs typeface="Courier"/>
              </a:rPr>
              <a:t>(num </a:t>
            </a:r>
            <a:r>
              <a:rPr lang="is-IS" sz="2600" dirty="0">
                <a:solidFill>
                  <a:srgbClr val="D8A924"/>
                </a:solidFill>
                <a:latin typeface="Courier"/>
                <a:cs typeface="Courier"/>
              </a:rPr>
              <a:t>*</a:t>
            </a:r>
            <a:r>
              <a:rPr lang="is-IS" sz="2600" dirty="0">
                <a:solidFill>
                  <a:schemeClr val="bg1"/>
                </a:solidFill>
                <a:latin typeface="Courier"/>
                <a:cs typeface="Courier"/>
              </a:rPr>
              <a:t> num</a:t>
            </a:r>
          </a:p>
          <a:p>
            <a:pPr>
              <a:buNone/>
            </a:pPr>
            <a:r>
              <a:rPr lang="is-IS" sz="2600" dirty="0">
                <a:solidFill>
                  <a:schemeClr val="bg1"/>
                </a:solidFill>
                <a:latin typeface="Courier"/>
                <a:cs typeface="Courier"/>
              </a:rPr>
              <a:t>			</a:t>
            </a:r>
            <a:r>
              <a:rPr lang="is-IS" sz="2600" dirty="0" smtClean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is-IS" sz="2600" dirty="0" smtClean="0">
                <a:solidFill>
                  <a:srgbClr val="D8A924"/>
                </a:solidFill>
                <a:latin typeface="Courier"/>
                <a:cs typeface="Courier"/>
              </a:rPr>
              <a:t>for</a:t>
            </a:r>
            <a:r>
              <a:rPr lang="is-IS" sz="2600" dirty="0" smtClean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is-IS" sz="2600" dirty="0">
                <a:solidFill>
                  <a:schemeClr val="bg1"/>
                </a:solidFill>
                <a:latin typeface="Courier"/>
                <a:cs typeface="Courier"/>
              </a:rPr>
              <a:t>num </a:t>
            </a:r>
            <a:r>
              <a:rPr lang="is-IS" sz="2600" dirty="0">
                <a:solidFill>
                  <a:srgbClr val="D8A924"/>
                </a:solidFill>
                <a:latin typeface="Courier"/>
                <a:cs typeface="Courier"/>
              </a:rPr>
              <a:t>in</a:t>
            </a:r>
            <a:r>
              <a:rPr lang="is-IS" sz="26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is-IS" sz="2600" dirty="0">
                <a:solidFill>
                  <a:srgbClr val="7F3AB0"/>
                </a:solidFill>
                <a:latin typeface="Courier"/>
                <a:cs typeface="Courier"/>
              </a:rPr>
              <a:t>xrange</a:t>
            </a:r>
            <a:r>
              <a:rPr lang="is-IS" sz="26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is-IS" sz="2600" dirty="0">
                <a:solidFill>
                  <a:srgbClr val="800000"/>
                </a:solidFill>
                <a:latin typeface="Courier"/>
                <a:cs typeface="Courier"/>
              </a:rPr>
              <a:t>1</a:t>
            </a:r>
            <a:r>
              <a:rPr lang="is-IS" sz="26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is-IS" sz="2600" dirty="0">
                <a:solidFill>
                  <a:srgbClr val="800000"/>
                </a:solidFill>
                <a:latin typeface="Courier"/>
                <a:cs typeface="Courier"/>
              </a:rPr>
              <a:t>1000000000</a:t>
            </a:r>
            <a:r>
              <a:rPr lang="is-IS" sz="2600" dirty="0">
                <a:solidFill>
                  <a:schemeClr val="bg1"/>
                </a:solidFill>
                <a:latin typeface="Courier"/>
                <a:cs typeface="Courier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388842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decorators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895600"/>
            <a:ext cx="7010400" cy="1706563"/>
          </a:xfrm>
        </p:spPr>
        <p:txBody>
          <a:bodyPr/>
          <a:lstStyle/>
          <a:p>
            <a:pPr>
              <a:buNone/>
            </a:pPr>
            <a:r>
              <a:rPr lang="en-US" sz="2600" dirty="0">
                <a:solidFill>
                  <a:srgbClr val="56270E"/>
                </a:solidFill>
                <a:latin typeface="Courier"/>
                <a:cs typeface="Courier"/>
              </a:rPr>
              <a:t>@</a:t>
            </a:r>
            <a:r>
              <a:rPr lang="en-US" sz="2600" dirty="0" err="1">
                <a:solidFill>
                  <a:srgbClr val="56270E"/>
                </a:solidFill>
                <a:latin typeface="Courier"/>
                <a:cs typeface="Courier"/>
              </a:rPr>
              <a:t>imadecorator</a:t>
            </a:r>
            <a:endParaRPr lang="en-US" sz="2600" dirty="0">
              <a:solidFill>
                <a:srgbClr val="56270E"/>
              </a:solidFill>
              <a:latin typeface="Courier"/>
              <a:cs typeface="Courier"/>
            </a:endParaRPr>
          </a:p>
          <a:p>
            <a:pPr>
              <a:buNone/>
            </a:pPr>
            <a:r>
              <a:rPr lang="en-US" sz="2600" dirty="0" err="1">
                <a:solidFill>
                  <a:srgbClr val="D8A924"/>
                </a:solidFill>
                <a:latin typeface="Courier"/>
                <a:cs typeface="Courier"/>
              </a:rPr>
              <a:t>def</a:t>
            </a:r>
            <a:r>
              <a:rPr lang="en-US" sz="2600" dirty="0">
                <a:solidFill>
                  <a:srgbClr val="D8A924"/>
                </a:solidFill>
                <a:latin typeface="Courier"/>
                <a:cs typeface="Courier"/>
              </a:rPr>
              <a:t> </a:t>
            </a:r>
            <a:r>
              <a:rPr lang="en-US" sz="2600" dirty="0" err="1">
                <a:solidFill>
                  <a:srgbClr val="56270E"/>
                </a:solidFill>
                <a:latin typeface="Courier"/>
                <a:cs typeface="Courier"/>
              </a:rPr>
              <a:t>imafunction</a:t>
            </a:r>
            <a:r>
              <a:rPr lang="en-US" sz="2600" dirty="0">
                <a:solidFill>
                  <a:schemeClr val="bg1"/>
                </a:solidFill>
                <a:latin typeface="Courier"/>
                <a:cs typeface="Courier"/>
              </a:rPr>
              <a:t>():</a:t>
            </a:r>
          </a:p>
          <a:p>
            <a:pPr>
              <a:buNone/>
            </a:pPr>
            <a:r>
              <a:rPr lang="en-US" sz="2600" dirty="0" smtClean="0">
                <a:solidFill>
                  <a:schemeClr val="bg1"/>
                </a:solidFill>
                <a:latin typeface="Courier"/>
                <a:cs typeface="Courier"/>
              </a:rPr>
              <a:t>    </a:t>
            </a:r>
            <a:r>
              <a:rPr lang="en-US" sz="2600" dirty="0" smtClean="0">
                <a:solidFill>
                  <a:srgbClr val="D8A924"/>
                </a:solidFill>
                <a:latin typeface="Courier"/>
                <a:cs typeface="Courier"/>
              </a:rPr>
              <a:t>print</a:t>
            </a:r>
            <a:r>
              <a:rPr lang="en-US" sz="2600" dirty="0" smtClean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2600" dirty="0">
                <a:solidFill>
                  <a:srgbClr val="008000"/>
                </a:solidFill>
                <a:latin typeface="Courier"/>
                <a:cs typeface="Courier"/>
              </a:rPr>
              <a:t>'inside'</a:t>
            </a:r>
          </a:p>
        </p:txBody>
      </p:sp>
    </p:spTree>
    <p:extLst>
      <p:ext uri="{BB962C8B-B14F-4D97-AF65-F5344CB8AC3E}">
        <p14:creationId xmlns:p14="http://schemas.microsoft.com/office/powerpoint/2010/main" val="82838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ython_ru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0"/>
            <a:ext cx="11920718" cy="68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9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6908800" cy="690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381000"/>
            <a:ext cx="5715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(ridiculous, yes)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8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And the winner is…?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00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List Comprehensions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8001000" cy="1706563"/>
          </a:xfrm>
        </p:spPr>
        <p:txBody>
          <a:bodyPr/>
          <a:lstStyle/>
          <a:p>
            <a:pPr>
              <a:buNone/>
            </a:pPr>
            <a:r>
              <a:rPr lang="en-US" sz="2600" dirty="0" smtClean="0">
                <a:solidFill>
                  <a:schemeClr val="bg1"/>
                </a:solidFill>
                <a:latin typeface="Courier"/>
                <a:cs typeface="Courier"/>
              </a:rPr>
              <a:t>squares </a:t>
            </a:r>
            <a:r>
              <a:rPr lang="en-US" sz="2600" dirty="0" smtClean="0">
                <a:solidFill>
                  <a:srgbClr val="CDA869"/>
                </a:solidFill>
                <a:latin typeface="Courier"/>
                <a:cs typeface="Courier"/>
              </a:rPr>
              <a:t>= [</a:t>
            </a:r>
            <a:r>
              <a:rPr lang="en-US" sz="2600" dirty="0" err="1" smtClean="0">
                <a:solidFill>
                  <a:srgbClr val="CDA869"/>
                </a:solidFill>
                <a:latin typeface="Courier"/>
                <a:cs typeface="Courier"/>
              </a:rPr>
              <a:t>n</a:t>
            </a:r>
            <a:r>
              <a:rPr lang="en-US" sz="2600" dirty="0" smtClean="0">
                <a:solidFill>
                  <a:srgbClr val="CDA869"/>
                </a:solidFill>
                <a:latin typeface="Courier"/>
                <a:cs typeface="Courier"/>
              </a:rPr>
              <a:t> ** </a:t>
            </a:r>
            <a:r>
              <a:rPr lang="en-US" sz="2600" dirty="0" smtClean="0">
                <a:solidFill>
                  <a:srgbClr val="CF6A4C"/>
                </a:solidFill>
                <a:latin typeface="Courier"/>
                <a:cs typeface="Courier"/>
              </a:rPr>
              <a:t>2 </a:t>
            </a:r>
            <a:r>
              <a:rPr lang="en-US" sz="2600" dirty="0" smtClean="0">
                <a:solidFill>
                  <a:srgbClr val="CDA869"/>
                </a:solidFill>
                <a:latin typeface="Courier"/>
                <a:cs typeface="Courier"/>
              </a:rPr>
              <a:t>for </a:t>
            </a:r>
            <a:r>
              <a:rPr lang="en-US" sz="2600" dirty="0" err="1" smtClean="0">
                <a:solidFill>
                  <a:srgbClr val="CDA869"/>
                </a:solidFill>
                <a:latin typeface="Courier"/>
                <a:cs typeface="Courier"/>
              </a:rPr>
              <a:t>n</a:t>
            </a:r>
            <a:r>
              <a:rPr lang="en-US" sz="2600" dirty="0" smtClean="0">
                <a:solidFill>
                  <a:srgbClr val="CDA869"/>
                </a:solidFill>
                <a:latin typeface="Courier"/>
                <a:cs typeface="Courier"/>
              </a:rPr>
              <a:t> in </a:t>
            </a:r>
            <a:r>
              <a:rPr lang="en-US" sz="2600" dirty="0" smtClean="0">
                <a:solidFill>
                  <a:srgbClr val="DAD085"/>
                </a:solidFill>
                <a:latin typeface="Courier"/>
                <a:cs typeface="Courier"/>
              </a:rPr>
              <a:t>range(</a:t>
            </a:r>
            <a:r>
              <a:rPr lang="en-US" sz="2600" dirty="0" smtClean="0">
                <a:solidFill>
                  <a:srgbClr val="CF6A4C"/>
                </a:solidFill>
                <a:latin typeface="Courier"/>
                <a:cs typeface="Courier"/>
              </a:rPr>
              <a:t>10)]</a:t>
            </a:r>
            <a:endParaRPr lang="en-US" sz="26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184066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229600" cy="1143000"/>
          </a:xfrm>
        </p:spPr>
        <p:txBody>
          <a:bodyPr/>
          <a:lstStyle/>
          <a:p>
            <a:r>
              <a:rPr lang="en-US" sz="25600" b="1" dirty="0" smtClean="0">
                <a:solidFill>
                  <a:srgbClr val="800000"/>
                </a:solidFill>
                <a:latin typeface="Arial"/>
                <a:cs typeface="Arial"/>
              </a:rPr>
              <a:t>&lt;3</a:t>
            </a:r>
            <a:endParaRPr lang="en-US" sz="256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194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1932537"/>
              </p:ext>
            </p:extLst>
          </p:nvPr>
        </p:nvGraphicFramePr>
        <p:xfrm>
          <a:off x="1554163" y="2794000"/>
          <a:ext cx="5881687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1" name="Equation" r:id="rId4" imgW="1524000" imgH="228600" progId="Equation.3">
                  <p:embed/>
                </p:oleObj>
              </mc:Choice>
              <mc:Fallback>
                <p:oleObj name="Equation" r:id="rId4" imgW="1524000" imgH="228600" progId="Equation.3">
                  <p:embed/>
                  <p:pic>
                    <p:nvPicPr>
                      <p:cNvPr id="0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163" y="2794000"/>
                        <a:ext cx="5881687" cy="88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SETL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971800"/>
            <a:ext cx="8991600" cy="2925763"/>
          </a:xfrm>
        </p:spPr>
        <p:txBody>
          <a:bodyPr/>
          <a:lstStyle/>
          <a:p>
            <a:pPr>
              <a:buNone/>
            </a:pPr>
            <a:r>
              <a:rPr lang="en-US" sz="2200" dirty="0" smtClean="0">
                <a:solidFill>
                  <a:schemeClr val="bg1"/>
                </a:solidFill>
                <a:latin typeface="Courier"/>
                <a:cs typeface="Courier"/>
              </a:rPr>
              <a:t>[</a:t>
            </a:r>
            <a:r>
              <a:rPr lang="en-US" sz="2200" dirty="0" err="1" smtClean="0">
                <a:solidFill>
                  <a:schemeClr val="bg1"/>
                </a:solidFill>
                <a:latin typeface="Courier"/>
                <a:cs typeface="Courier"/>
              </a:rPr>
              <a:t>n</a:t>
            </a:r>
            <a:r>
              <a:rPr lang="en-US" sz="2200" dirty="0" smtClean="0">
                <a:latin typeface="Courier"/>
                <a:cs typeface="Courier"/>
              </a:rPr>
              <a:t> </a:t>
            </a:r>
            <a:r>
              <a:rPr lang="en-US" sz="2200" dirty="0" smtClean="0">
                <a:solidFill>
                  <a:srgbClr val="CDA869"/>
                </a:solidFill>
                <a:latin typeface="Courier"/>
                <a:cs typeface="Courier"/>
              </a:rPr>
              <a:t>in [</a:t>
            </a:r>
            <a:r>
              <a:rPr lang="en-US" sz="2200" dirty="0" smtClean="0">
                <a:solidFill>
                  <a:srgbClr val="CF6A4C"/>
                </a:solidFill>
                <a:latin typeface="Courier"/>
                <a:cs typeface="Courier"/>
              </a:rPr>
              <a:t>2..N] </a:t>
            </a:r>
            <a:r>
              <a:rPr lang="en-US" sz="2200" dirty="0" smtClean="0">
                <a:solidFill>
                  <a:srgbClr val="CDA869"/>
                </a:solidFill>
                <a:latin typeface="Courier"/>
                <a:cs typeface="Courier"/>
              </a:rPr>
              <a:t>| </a:t>
            </a:r>
            <a:r>
              <a:rPr lang="en-US" sz="2200" dirty="0" err="1" smtClean="0">
                <a:solidFill>
                  <a:srgbClr val="CDA869"/>
                </a:solidFill>
                <a:latin typeface="Courier"/>
                <a:cs typeface="Courier"/>
              </a:rPr>
              <a:t>forall</a:t>
            </a:r>
            <a:r>
              <a:rPr lang="en-US" sz="2200" dirty="0" smtClean="0">
                <a:solidFill>
                  <a:srgbClr val="CDA869"/>
                </a:solidFill>
                <a:latin typeface="Courier"/>
                <a:cs typeface="Courier"/>
              </a:rPr>
              <a:t> </a:t>
            </a:r>
            <a:r>
              <a:rPr lang="en-US" sz="2200" dirty="0" err="1" smtClean="0">
                <a:solidFill>
                  <a:srgbClr val="CDA869"/>
                </a:solidFill>
                <a:latin typeface="Courier"/>
                <a:cs typeface="Courier"/>
              </a:rPr>
              <a:t>m</a:t>
            </a:r>
            <a:r>
              <a:rPr lang="en-US" sz="2200" dirty="0" smtClean="0">
                <a:solidFill>
                  <a:srgbClr val="CDA869"/>
                </a:solidFill>
                <a:latin typeface="Courier"/>
                <a:cs typeface="Courier"/>
              </a:rPr>
              <a:t> in {</a:t>
            </a:r>
            <a:r>
              <a:rPr lang="en-US" sz="2200" dirty="0" smtClean="0">
                <a:solidFill>
                  <a:srgbClr val="CF6A4C"/>
                </a:solidFill>
                <a:latin typeface="Courier"/>
                <a:cs typeface="Courier"/>
              </a:rPr>
              <a:t>2..n </a:t>
            </a:r>
            <a:r>
              <a:rPr lang="en-US" sz="2200" dirty="0" smtClean="0">
                <a:solidFill>
                  <a:srgbClr val="CDA869"/>
                </a:solidFill>
                <a:latin typeface="Courier"/>
                <a:cs typeface="Courier"/>
              </a:rPr>
              <a:t>- </a:t>
            </a:r>
            <a:r>
              <a:rPr lang="en-US" sz="2200" dirty="0" smtClean="0">
                <a:solidFill>
                  <a:srgbClr val="CF6A4C"/>
                </a:solidFill>
                <a:latin typeface="Courier"/>
                <a:cs typeface="Courier"/>
              </a:rPr>
              <a:t>1} </a:t>
            </a:r>
            <a:r>
              <a:rPr lang="en-US" sz="2200" dirty="0" smtClean="0">
                <a:solidFill>
                  <a:srgbClr val="CDA869"/>
                </a:solidFill>
                <a:latin typeface="Courier"/>
                <a:cs typeface="Courier"/>
              </a:rPr>
              <a:t>| </a:t>
            </a:r>
            <a:r>
              <a:rPr lang="en-US" sz="2200" dirty="0" err="1" smtClean="0">
                <a:solidFill>
                  <a:srgbClr val="CDA869"/>
                </a:solidFill>
                <a:latin typeface="Courier"/>
                <a:cs typeface="Courier"/>
              </a:rPr>
              <a:t>n</a:t>
            </a:r>
            <a:r>
              <a:rPr lang="en-US" sz="2200" dirty="0" smtClean="0">
                <a:solidFill>
                  <a:srgbClr val="CDA869"/>
                </a:solidFill>
                <a:latin typeface="Courier"/>
                <a:cs typeface="Courier"/>
              </a:rPr>
              <a:t> mod </a:t>
            </a:r>
            <a:r>
              <a:rPr lang="en-US" sz="2200" dirty="0" err="1" smtClean="0">
                <a:solidFill>
                  <a:srgbClr val="CDA869"/>
                </a:solidFill>
                <a:latin typeface="Courier"/>
                <a:cs typeface="Courier"/>
              </a:rPr>
              <a:t>m</a:t>
            </a:r>
            <a:r>
              <a:rPr lang="en-US" sz="2200" dirty="0" smtClean="0">
                <a:solidFill>
                  <a:srgbClr val="CDA869"/>
                </a:solidFill>
                <a:latin typeface="Courier"/>
                <a:cs typeface="Courier"/>
              </a:rPr>
              <a:t> &gt; </a:t>
            </a:r>
            <a:r>
              <a:rPr lang="en-US" sz="2200" dirty="0" smtClean="0">
                <a:solidFill>
                  <a:srgbClr val="CF6A4C"/>
                </a:solidFill>
                <a:latin typeface="Courier"/>
                <a:cs typeface="Courier"/>
              </a:rPr>
              <a:t>0</a:t>
            </a:r>
            <a:r>
              <a:rPr lang="en-US" sz="2200" dirty="0" smtClean="0">
                <a:solidFill>
                  <a:schemeClr val="bg1"/>
                </a:solidFill>
                <a:latin typeface="Courier"/>
                <a:cs typeface="Courier"/>
              </a:rPr>
              <a:t>]</a:t>
            </a:r>
            <a:endParaRPr lang="en-US" sz="2200" dirty="0">
              <a:solidFill>
                <a:schemeClr val="bg1"/>
              </a:solidFill>
              <a:latin typeface="Courier"/>
              <a:cs typeface="Courier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[older math]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798" y="0"/>
            <a:ext cx="9274798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38200" y="457200"/>
            <a:ext cx="2286000" cy="685800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fail_fis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43000" y="-1447800"/>
            <a:ext cx="601503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838200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4038600" y="1066800"/>
            <a:ext cx="22098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0600" y="3124200"/>
            <a:ext cx="724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http://</a:t>
            </a:r>
            <a:r>
              <a:rPr lang="en-US" dirty="0" err="1">
                <a:latin typeface="Courier"/>
                <a:cs typeface="Courier"/>
              </a:rPr>
              <a:t>docs.python.org</a:t>
            </a:r>
            <a:r>
              <a:rPr lang="en-US" dirty="0">
                <a:latin typeface="Courier"/>
                <a:cs typeface="Courier"/>
              </a:rPr>
              <a:t>/library/</a:t>
            </a:r>
            <a:r>
              <a:rPr lang="en-US" dirty="0" err="1">
                <a:latin typeface="Courier"/>
                <a:cs typeface="Courier"/>
              </a:rPr>
              <a:t>multiprocessing.html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800600"/>
            <a:ext cx="295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http://</a:t>
            </a:r>
            <a:r>
              <a:rPr lang="en-US" dirty="0" err="1">
                <a:latin typeface="Courier"/>
                <a:cs typeface="Courier"/>
              </a:rPr>
              <a:t>bit.ly</a:t>
            </a:r>
            <a:r>
              <a:rPr lang="en-US" dirty="0">
                <a:latin typeface="Courier"/>
                <a:cs typeface="Courier"/>
              </a:rPr>
              <a:t>/</a:t>
            </a:r>
            <a:r>
              <a:rPr lang="en-US" dirty="0" err="1">
                <a:latin typeface="Courier"/>
                <a:cs typeface="Courier"/>
              </a:rPr>
              <a:t>gAoGqE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419600" y="3733800"/>
            <a:ext cx="457200" cy="9906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0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[today.]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5798" y="0"/>
            <a:ext cx="1028197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0"/>
            <a:ext cx="52763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What’s next?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2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3657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Data.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17220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A6A841-2C2B-7545-99AE-830E71611FC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200400"/>
            <a:ext cx="74041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3657600" cy="1143000"/>
          </a:xfrm>
        </p:spPr>
        <p:txBody>
          <a:bodyPr/>
          <a:lstStyle/>
          <a:p>
            <a:r>
              <a:rPr lang="en-US" dirty="0" err="1" smtClean="0"/>
              <a:t>Realtime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52600"/>
            <a:ext cx="44069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/>
          <a:lstStyle/>
          <a:p>
            <a:r>
              <a:rPr lang="en-US" dirty="0" smtClean="0"/>
              <a:t>Massively.</a:t>
            </a:r>
            <a:br>
              <a:rPr lang="en-US" dirty="0" smtClean="0"/>
            </a:br>
            <a:r>
              <a:rPr lang="en-US" dirty="0" smtClean="0"/>
              <a:t>Parallel.</a:t>
            </a:r>
            <a:br>
              <a:rPr lang="en-US" dirty="0" smtClean="0"/>
            </a:br>
            <a:r>
              <a:rPr lang="en-US" dirty="0" smtClean="0"/>
              <a:t>Computing.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1" y="0"/>
            <a:ext cx="11217681" cy="693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1219200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 smtClean="0">
                <a:solidFill>
                  <a:srgbClr val="A6A6A6"/>
                </a:solidFill>
                <a:latin typeface="AppleGothic"/>
                <a:ea typeface="AppleGothic"/>
                <a:cs typeface="AppleGothic"/>
              </a:rPr>
              <a:t>WTF?</a:t>
            </a:r>
            <a:endParaRPr lang="en-US" sz="6400" dirty="0">
              <a:solidFill>
                <a:srgbClr val="A6A6A6"/>
              </a:solidFill>
              <a:latin typeface="AppleGothic"/>
              <a:ea typeface="AppleGothic"/>
              <a:cs typeface="Apple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8894" y="6172200"/>
            <a:ext cx="295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6A6A6"/>
                </a:solidFill>
                <a:latin typeface="Courier"/>
                <a:cs typeface="Courier"/>
              </a:rPr>
              <a:t>http://</a:t>
            </a:r>
            <a:r>
              <a:rPr lang="en-US" dirty="0" err="1">
                <a:solidFill>
                  <a:srgbClr val="A6A6A6"/>
                </a:solidFill>
                <a:latin typeface="Courier"/>
                <a:cs typeface="Courier"/>
              </a:rPr>
              <a:t>bit.ly</a:t>
            </a:r>
            <a:r>
              <a:rPr lang="en-US" dirty="0">
                <a:solidFill>
                  <a:srgbClr val="A6A6A6"/>
                </a:solidFill>
                <a:latin typeface="Courier"/>
                <a:cs typeface="Courier"/>
              </a:rPr>
              <a:t>/ezd9UE</a:t>
            </a:r>
          </a:p>
        </p:txBody>
      </p:sp>
    </p:spTree>
    <p:extLst>
      <p:ext uri="{BB962C8B-B14F-4D97-AF65-F5344CB8AC3E}">
        <p14:creationId xmlns:p14="http://schemas.microsoft.com/office/powerpoint/2010/main" val="58978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8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[memory and security]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0"/>
            <a:ext cx="9144000" cy="6333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Process and security.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1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wicked hard problem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810000" y="1524000"/>
            <a:ext cx="5029200" cy="4373563"/>
          </a:xfrm>
        </p:spPr>
        <p:txBody>
          <a:bodyPr/>
          <a:lstStyle/>
          <a:p>
            <a:pPr>
              <a:buFontTx/>
              <a:buNone/>
            </a:pPr>
            <a:endParaRPr lang="en-US" dirty="0" smtClean="0">
              <a:latin typeface="Apple Symbols" charset="2"/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r>
              <a:rPr lang="en-US" dirty="0" smtClean="0">
                <a:latin typeface="Apple Symbols" charset="2"/>
                <a:ea typeface="ＭＳ Ｐゴシック" charset="-128"/>
                <a:cs typeface="ＭＳ Ｐゴシック" charset="-128"/>
              </a:rPr>
              <a:t>10s of millions of URLs /day </a:t>
            </a:r>
          </a:p>
          <a:p>
            <a:pPr>
              <a:buFontTx/>
              <a:buNone/>
            </a:pPr>
            <a:r>
              <a:rPr lang="en-US" dirty="0" smtClean="0">
                <a:latin typeface="Apple Symbols" charset="2"/>
                <a:ea typeface="ＭＳ Ｐゴシック" charset="-128"/>
                <a:cs typeface="ＭＳ Ｐゴシック" charset="-128"/>
              </a:rPr>
              <a:t>100s of millions of events / day</a:t>
            </a:r>
          </a:p>
          <a:p>
            <a:pPr>
              <a:buFontTx/>
              <a:buNone/>
            </a:pPr>
            <a:r>
              <a:rPr lang="en-US" dirty="0" smtClean="0">
                <a:latin typeface="Apple Symbols" charset="2"/>
                <a:ea typeface="ＭＳ Ｐゴシック" charset="-128"/>
                <a:cs typeface="ＭＳ Ｐゴシック" charset="-128"/>
              </a:rPr>
              <a:t>1000s of millions of data points</a:t>
            </a:r>
          </a:p>
        </p:txBody>
      </p:sp>
      <p:pic>
        <p:nvPicPr>
          <p:cNvPr id="17412" name="Picture 4" descr="big_fish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495800"/>
            <a:ext cx="23606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665288" y="3429000"/>
            <a:ext cx="228600" cy="2286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893888" y="2971800"/>
            <a:ext cx="304800" cy="3048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589088" y="3886200"/>
            <a:ext cx="152400" cy="1524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267200"/>
            <a:ext cx="269309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60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" y="304800"/>
            <a:ext cx="9126351" cy="5676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" y="6400800"/>
            <a:ext cx="309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engt.co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/e9QPj2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6045200"/>
            <a:ext cx="8255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7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Interactions.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9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“</a:t>
            </a:r>
            <a:r>
              <a:rPr lang="en-US" dirty="0">
                <a:solidFill>
                  <a:srgbClr val="FFFFFF"/>
                </a:solidFill>
              </a:rPr>
              <a:t>How can we build computer systems that automatically improve with experience, and what are the fundamental laws that govern all learning processes?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</a:p>
          <a:p>
            <a:pPr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-- Tom Mitchell, CMU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0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1" y="0"/>
            <a:ext cx="103030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381000"/>
            <a:ext cx="4800600" cy="1143000"/>
          </a:xfrm>
        </p:spPr>
        <p:txBody>
          <a:bodyPr/>
          <a:lstStyle/>
          <a:p>
            <a:r>
              <a:rPr lang="en-US" dirty="0" smtClean="0"/>
              <a:t>Evolving the Mona Lisa.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120015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438400"/>
            <a:ext cx="2336800" cy="233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2438400"/>
            <a:ext cx="2336800" cy="233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2438400"/>
            <a:ext cx="2476500" cy="2324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0" y="6400800"/>
            <a:ext cx="2955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http://</a:t>
            </a:r>
            <a:r>
              <a:rPr lang="en-US" dirty="0" err="1">
                <a:latin typeface="Courier"/>
                <a:cs typeface="Courier"/>
              </a:rPr>
              <a:t>bit.ly</a:t>
            </a:r>
            <a:r>
              <a:rPr lang="en-US" dirty="0">
                <a:latin typeface="Courier"/>
                <a:cs typeface="Courier"/>
              </a:rPr>
              <a:t>/i5LC1w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800" y="56515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8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329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228600"/>
            <a:ext cx="4572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Sense.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4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0"/>
            <a:ext cx="6667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82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4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0"/>
            <a:ext cx="12075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3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4459"/>
            <a:ext cx="7086600" cy="67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4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610600" cy="36115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FFFF"/>
                </a:solidFill>
                <a:latin typeface="Courier New"/>
                <a:cs typeface="Courier New"/>
              </a:rPr>
              <a:t>a</a:t>
            </a:r>
            <a:r>
              <a:rPr lang="en-US" sz="2800" b="1" dirty="0" smtClean="0">
                <a:solidFill>
                  <a:srgbClr val="D8A924"/>
                </a:solidFill>
                <a:latin typeface="Courier New"/>
                <a:cs typeface="Courier New"/>
              </a:rPr>
              <a:t>=</a:t>
            </a:r>
            <a:r>
              <a:rPr lang="en-US" sz="2800" b="1" dirty="0" smtClean="0">
                <a:latin typeface="Courier New"/>
                <a:cs typeface="Courier New"/>
              </a:rPr>
              <a:t> </a:t>
            </a:r>
            <a:r>
              <a:rPr lang="en-US" sz="2800" b="1" dirty="0">
                <a:solidFill>
                  <a:srgbClr val="008000"/>
                </a:solidFill>
                <a:latin typeface="Courier New"/>
                <a:cs typeface="Courier New"/>
              </a:rPr>
              <a:t>'print "a=",</a:t>
            </a:r>
            <a:r>
              <a:rPr lang="en-US" sz="2800" b="1" dirty="0" err="1">
                <a:solidFill>
                  <a:srgbClr val="008000"/>
                </a:solidFill>
                <a:latin typeface="Courier New"/>
                <a:cs typeface="Courier New"/>
              </a:rPr>
              <a:t>repr</a:t>
            </a:r>
            <a:r>
              <a:rPr lang="en-US" sz="2800" b="1" dirty="0">
                <a:solidFill>
                  <a:srgbClr val="008000"/>
                </a:solidFill>
                <a:latin typeface="Courier New"/>
                <a:cs typeface="Courier New"/>
              </a:rPr>
              <a:t>(a);print "exec(a)"'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D8A924"/>
                </a:solidFill>
                <a:latin typeface="Courier New"/>
                <a:cs typeface="Courier New"/>
              </a:rPr>
              <a:t>exec</a:t>
            </a:r>
            <a:r>
              <a:rPr lang="en-US" sz="2800" b="1" dirty="0">
                <a:solidFill>
                  <a:srgbClr val="FFFFFF"/>
                </a:solidFill>
                <a:latin typeface="Courier New"/>
                <a:cs typeface="Courier New"/>
              </a:rPr>
              <a:t>(a)</a:t>
            </a:r>
          </a:p>
        </p:txBody>
      </p:sp>
    </p:spTree>
    <p:extLst>
      <p:ext uri="{BB962C8B-B14F-4D97-AF65-F5344CB8AC3E}">
        <p14:creationId xmlns:p14="http://schemas.microsoft.com/office/powerpoint/2010/main" val="429250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1" y="0"/>
            <a:ext cx="11602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9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800" y="0"/>
            <a:ext cx="11958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2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15240"/>
            <a:ext cx="93726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6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81000"/>
            <a:ext cx="7239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6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400"/>
            <a:ext cx="9538465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8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1" y="0"/>
            <a:ext cx="1009768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85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1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36779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3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0025"/>
            <a:ext cx="9144000" cy="70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3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533400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ppleGothic"/>
                <a:ea typeface="AppleGothic"/>
                <a:cs typeface="AppleGothic"/>
              </a:rPr>
              <a:t>h@bit.ly</a:t>
            </a:r>
            <a:endParaRPr lang="en-US" sz="4000" dirty="0" smtClean="0">
              <a:latin typeface="AppleGothic"/>
              <a:ea typeface="AppleGothic"/>
              <a:cs typeface="AppleGothic"/>
            </a:endParaRPr>
          </a:p>
          <a:p>
            <a:r>
              <a:rPr lang="en-US" sz="4000" dirty="0" smtClean="0">
                <a:latin typeface="AppleGothic"/>
                <a:ea typeface="AppleGothic"/>
                <a:cs typeface="AppleGothic"/>
              </a:rPr>
              <a:t>@</a:t>
            </a:r>
            <a:r>
              <a:rPr lang="en-US" sz="4000" dirty="0" err="1" smtClean="0">
                <a:latin typeface="AppleGothic"/>
                <a:ea typeface="AppleGothic"/>
                <a:cs typeface="AppleGothic"/>
              </a:rPr>
              <a:t>hmason</a:t>
            </a:r>
            <a:endParaRPr lang="en-US" sz="4000" dirty="0" smtClean="0">
              <a:latin typeface="AppleGothic"/>
              <a:ea typeface="AppleGothic"/>
              <a:cs typeface="AppleGoth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0"/>
            <a:ext cx="5715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762000"/>
            <a:ext cx="2991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smtClean="0">
                <a:solidFill>
                  <a:schemeClr val="bg2"/>
                </a:solidFill>
                <a:latin typeface="AppleGothic"/>
                <a:ea typeface="AppleGothic"/>
                <a:cs typeface="AppleGothic"/>
              </a:rPr>
              <a:t>Thank you!</a:t>
            </a:r>
            <a:endParaRPr lang="en-US" sz="4200" dirty="0">
              <a:solidFill>
                <a:schemeClr val="bg2"/>
              </a:solidFill>
              <a:latin typeface="AppleGothic"/>
              <a:ea typeface="AppleGothic"/>
              <a:cs typeface="Apple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2900" y="57912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AppleGothic"/>
                <a:ea typeface="AppleGothic"/>
                <a:cs typeface="AppleGothic"/>
              </a:rPr>
              <a:t>http://github.com/</a:t>
            </a:r>
            <a:r>
              <a:rPr lang="en-US" sz="2200" dirty="0" err="1" smtClean="0">
                <a:latin typeface="AppleGothic"/>
                <a:ea typeface="AppleGothic"/>
                <a:cs typeface="AppleGothic"/>
              </a:rPr>
              <a:t>hmason</a:t>
            </a:r>
            <a:endParaRPr lang="en-US" sz="2200" dirty="0" smtClean="0">
              <a:latin typeface="AppleGothic"/>
              <a:ea typeface="AppleGothic"/>
              <a:cs typeface="AppleGothic"/>
            </a:endParaRPr>
          </a:p>
          <a:p>
            <a:pPr algn="r"/>
            <a:r>
              <a:rPr lang="en-US" sz="2200" dirty="0" smtClean="0">
                <a:latin typeface="AppleGothic"/>
                <a:ea typeface="AppleGothic"/>
                <a:cs typeface="AppleGothic"/>
              </a:rPr>
              <a:t>http://</a:t>
            </a:r>
            <a:r>
              <a:rPr lang="en-US" sz="2200" dirty="0" err="1" smtClean="0">
                <a:latin typeface="AppleGothic"/>
                <a:ea typeface="AppleGothic"/>
                <a:cs typeface="AppleGothic"/>
              </a:rPr>
              <a:t>www.hilarymason.com</a:t>
            </a:r>
            <a:endParaRPr lang="en-US" sz="2200" dirty="0" smtClean="0">
              <a:latin typeface="AppleGothic"/>
              <a:ea typeface="AppleGothic"/>
              <a:cs typeface="Apple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1" y="0"/>
            <a:ext cx="10344219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64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-rocketeer-1991-po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254000"/>
            <a:ext cx="4445000" cy="635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219200"/>
            <a:ext cx="6350000" cy="447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05000"/>
            <a:ext cx="7831183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400" y="920750"/>
            <a:ext cx="3759200" cy="501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0" y="457200"/>
            <a:ext cx="41402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7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[a lot to celebrate]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5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91600" cy="67437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467600" y="1295400"/>
            <a:ext cx="914400" cy="457200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96390"/>
            <a:ext cx="2770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urier"/>
                <a:cs typeface="Courier"/>
              </a:rPr>
              <a:t>http://</a:t>
            </a:r>
            <a:r>
              <a:rPr lang="en-US" sz="1400" dirty="0" err="1" smtClean="0">
                <a:latin typeface="Courier"/>
                <a:cs typeface="Courier"/>
              </a:rPr>
              <a:t>www.dataists.com</a:t>
            </a:r>
            <a:endParaRPr lang="en-US" sz="1400" dirty="0" smtClean="0">
              <a:latin typeface="Courier"/>
              <a:cs typeface="Courier"/>
            </a:endParaRPr>
          </a:p>
          <a:p>
            <a:endParaRPr lang="en-US" sz="1400" dirty="0"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6550223"/>
            <a:ext cx="2339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urier"/>
                <a:cs typeface="Courier"/>
              </a:rPr>
              <a:t>http://bit.ly/i9W6K5</a:t>
            </a:r>
            <a:endParaRPr lang="en-US" sz="1400" dirty="0">
              <a:latin typeface="Courier"/>
              <a:cs typeface="Courier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6032500"/>
            <a:ext cx="825500" cy="82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10967</TotalTime>
  <Words>1115</Words>
  <Application>Microsoft Macintosh PowerPoint</Application>
  <PresentationFormat>On-screen Show (4:3)</PresentationFormat>
  <Paragraphs>176</Paragraphs>
  <Slides>59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Default Design</vt:lpstr>
      <vt:lpstr>Equation</vt:lpstr>
      <vt:lpstr>Hello, PyCon.</vt:lpstr>
      <vt:lpstr>PowerPoint Presentation</vt:lpstr>
      <vt:lpstr>PowerPoint Presentation</vt:lpstr>
      <vt:lpstr>wicked hard problem</vt:lpstr>
      <vt:lpstr>PowerPoint Presentation</vt:lpstr>
      <vt:lpstr>PowerPoint Presentation</vt:lpstr>
      <vt:lpstr>PowerPoint Presentation</vt:lpstr>
      <vt:lpstr>[a lot to celebrate]</vt:lpstr>
      <vt:lpstr>PowerPoint Presentation</vt:lpstr>
      <vt:lpstr>PowerPoint Presentation</vt:lpstr>
      <vt:lpstr>PowerPoint Presentation</vt:lpstr>
      <vt:lpstr>Computational thinking means creating and making use of different levels of abstraction, to understand and solve problems more effectively.</vt:lpstr>
      <vt:lpstr>BBC: Taxi drivers ‘have brain sat-nav’</vt:lpstr>
      <vt:lpstr>PowerPoint Presentation</vt:lpstr>
      <vt:lpstr>PowerPoint Presentation</vt:lpstr>
      <vt:lpstr>[joy]</vt:lpstr>
      <vt:lpstr>Which Python constructs make you happy?</vt:lpstr>
      <vt:lpstr>PowerPoint Presentation</vt:lpstr>
      <vt:lpstr>with</vt:lpstr>
      <vt:lpstr>generators</vt:lpstr>
      <vt:lpstr>decorators</vt:lpstr>
      <vt:lpstr>PowerPoint Presentation</vt:lpstr>
      <vt:lpstr>(ridiculous, yes)</vt:lpstr>
      <vt:lpstr>And the winner is…?</vt:lpstr>
      <vt:lpstr>List Comprehensions</vt:lpstr>
      <vt:lpstr>&lt;3</vt:lpstr>
      <vt:lpstr>PowerPoint Presentation</vt:lpstr>
      <vt:lpstr>SETL</vt:lpstr>
      <vt:lpstr>[older math]</vt:lpstr>
      <vt:lpstr>[today.]</vt:lpstr>
      <vt:lpstr>PowerPoint Presentation</vt:lpstr>
      <vt:lpstr>What’s next?</vt:lpstr>
      <vt:lpstr>Data.</vt:lpstr>
      <vt:lpstr>Realtime.</vt:lpstr>
      <vt:lpstr>Massively. Parallel. Computing.</vt:lpstr>
      <vt:lpstr>PowerPoint Presentation</vt:lpstr>
      <vt:lpstr>PowerPoint Presentation</vt:lpstr>
      <vt:lpstr>[memory and security]</vt:lpstr>
      <vt:lpstr>Process and security.</vt:lpstr>
      <vt:lpstr>PowerPoint Presentation</vt:lpstr>
      <vt:lpstr>Interactions.</vt:lpstr>
      <vt:lpstr>PowerPoint Presentation</vt:lpstr>
      <vt:lpstr>PowerPoint Presentation</vt:lpstr>
      <vt:lpstr>Evolving the Mona Lisa.</vt:lpstr>
      <vt:lpstr>Sense.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Fotolog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Andrew Cohen</dc:creator>
  <cp:lastModifiedBy>Hilary Mason</cp:lastModifiedBy>
  <cp:revision>594</cp:revision>
  <cp:lastPrinted>2009-07-22T23:44:57Z</cp:lastPrinted>
  <dcterms:created xsi:type="dcterms:W3CDTF">2011-03-10T01:12:50Z</dcterms:created>
  <dcterms:modified xsi:type="dcterms:W3CDTF">2011-03-11T18:39:45Z</dcterms:modified>
</cp:coreProperties>
</file>