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0"/>
  </p:notesMasterIdLst>
  <p:sldIdLst>
    <p:sldId id="256" r:id="rId2"/>
    <p:sldId id="257" r:id="rId3"/>
    <p:sldId id="260" r:id="rId4"/>
    <p:sldId id="262" r:id="rId5"/>
    <p:sldId id="261" r:id="rId6"/>
    <p:sldId id="263" r:id="rId7"/>
    <p:sldId id="265" r:id="rId8"/>
    <p:sldId id="266" r:id="rId9"/>
    <p:sldId id="267" r:id="rId10"/>
    <p:sldId id="264" r:id="rId11"/>
    <p:sldId id="268" r:id="rId12"/>
    <p:sldId id="269" r:id="rId13"/>
    <p:sldId id="270" r:id="rId14"/>
    <p:sldId id="271" r:id="rId15"/>
    <p:sldId id="272" r:id="rId16"/>
    <p:sldId id="273" r:id="rId17"/>
    <p:sldId id="274" r:id="rId18"/>
    <p:sldId id="258" r:id="rId19"/>
  </p:sldIdLst>
  <p:sldSz cx="9144000" cy="6858000" type="screen4x3"/>
  <p:notesSz cx="6858000" cy="9144000"/>
  <p:defaultTextStyle>
    <a:defPPr>
      <a:defRPr lang="zh-CN"/>
    </a:defPPr>
    <a:lvl1pPr algn="l" rtl="0" fontAlgn="base">
      <a:spcBef>
        <a:spcPct val="0"/>
      </a:spcBef>
      <a:spcAft>
        <a:spcPct val="0"/>
      </a:spcAft>
      <a:defRPr sz="1400" kern="1200">
        <a:solidFill>
          <a:srgbClr val="000000"/>
        </a:solidFill>
        <a:latin typeface="Arial" charset="0"/>
        <a:ea typeface="宋体" charset="-122"/>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宋体" charset="-122"/>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宋体" charset="-122"/>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宋体" charset="-122"/>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宋体" charset="-122"/>
        <a:cs typeface="Arial" charset="0"/>
        <a:sym typeface="Arial" charset="0"/>
      </a:defRPr>
    </a:lvl5pPr>
    <a:lvl6pPr marL="2286000" algn="l" defTabSz="914400" rtl="0" eaLnBrk="1" latinLnBrk="0" hangingPunct="1">
      <a:defRPr sz="1400" kern="1200">
        <a:solidFill>
          <a:srgbClr val="000000"/>
        </a:solidFill>
        <a:latin typeface="Arial" charset="0"/>
        <a:ea typeface="宋体" charset="-122"/>
        <a:cs typeface="Arial" charset="0"/>
        <a:sym typeface="Arial" charset="0"/>
      </a:defRPr>
    </a:lvl6pPr>
    <a:lvl7pPr marL="2743200" algn="l" defTabSz="914400" rtl="0" eaLnBrk="1" latinLnBrk="0" hangingPunct="1">
      <a:defRPr sz="1400" kern="1200">
        <a:solidFill>
          <a:srgbClr val="000000"/>
        </a:solidFill>
        <a:latin typeface="Arial" charset="0"/>
        <a:ea typeface="宋体" charset="-122"/>
        <a:cs typeface="Arial" charset="0"/>
        <a:sym typeface="Arial" charset="0"/>
      </a:defRPr>
    </a:lvl7pPr>
    <a:lvl8pPr marL="3200400" algn="l" defTabSz="914400" rtl="0" eaLnBrk="1" latinLnBrk="0" hangingPunct="1">
      <a:defRPr sz="1400" kern="1200">
        <a:solidFill>
          <a:srgbClr val="000000"/>
        </a:solidFill>
        <a:latin typeface="Arial" charset="0"/>
        <a:ea typeface="宋体" charset="-122"/>
        <a:cs typeface="Arial" charset="0"/>
        <a:sym typeface="Arial" charset="0"/>
      </a:defRPr>
    </a:lvl8pPr>
    <a:lvl9pPr marL="3657600" algn="l" defTabSz="914400" rtl="0" eaLnBrk="1" latinLnBrk="0" hangingPunct="1">
      <a:defRPr sz="1400" kern="1200">
        <a:solidFill>
          <a:srgbClr val="000000"/>
        </a:solidFill>
        <a:latin typeface="Arial" charset="0"/>
        <a:ea typeface="宋体" charset="-122"/>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9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hape 2"/>
          <p:cNvSpPr>
            <a:spLocks noGrp="1" noRot="1"/>
          </p:cNvSpPr>
          <p:nvPr>
            <p:ph type="sldImg" idx="2"/>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Shape 36"/>
          <p:cNvSpPr>
            <a:spLocks noGrp="1" noRot="1"/>
          </p:cNvSpPr>
          <p:nvPr>
            <p:ph type="sldImg" idx="2"/>
          </p:nvPr>
        </p:nvSpPr>
        <p:spPr>
          <a:ln>
            <a:headEnd/>
            <a:tailEnd/>
          </a:ln>
        </p:spPr>
      </p:sp>
      <p:sp>
        <p:nvSpPr>
          <p:cNvPr id="10242" name="Shape 3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Shape 42"/>
          <p:cNvSpPr>
            <a:spLocks noGrp="1" noRot="1" noTextEdit="1"/>
          </p:cNvSpPr>
          <p:nvPr>
            <p:ph type="sldImg" idx="2"/>
          </p:nvPr>
        </p:nvSpPr>
        <p:spPr>
          <a:ln>
            <a:headEnd/>
            <a:tailEnd/>
          </a:ln>
        </p:spPr>
      </p:sp>
      <p:sp>
        <p:nvSpPr>
          <p:cNvPr id="39939"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Shape 42"/>
          <p:cNvSpPr>
            <a:spLocks noGrp="1" noRot="1" noTextEdit="1"/>
          </p:cNvSpPr>
          <p:nvPr>
            <p:ph type="sldImg" idx="2"/>
          </p:nvPr>
        </p:nvSpPr>
        <p:spPr>
          <a:ln>
            <a:headEnd/>
            <a:tailEnd/>
          </a:ln>
        </p:spPr>
      </p:sp>
      <p:sp>
        <p:nvSpPr>
          <p:cNvPr id="41987"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Shape 42"/>
          <p:cNvSpPr>
            <a:spLocks noGrp="1" noRot="1" noTextEdit="1"/>
          </p:cNvSpPr>
          <p:nvPr>
            <p:ph type="sldImg" idx="2"/>
          </p:nvPr>
        </p:nvSpPr>
        <p:spPr>
          <a:ln>
            <a:headEnd/>
            <a:tailEnd/>
          </a:ln>
        </p:spPr>
      </p:sp>
      <p:sp>
        <p:nvSpPr>
          <p:cNvPr id="44035"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42"/>
          <p:cNvSpPr>
            <a:spLocks noGrp="1" noRot="1" noTextEdit="1"/>
          </p:cNvSpPr>
          <p:nvPr>
            <p:ph type="sldImg" idx="2"/>
          </p:nvPr>
        </p:nvSpPr>
        <p:spPr>
          <a:ln>
            <a:headEnd/>
            <a:tailEnd/>
          </a:ln>
        </p:spPr>
      </p:sp>
      <p:sp>
        <p:nvSpPr>
          <p:cNvPr id="46083"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42"/>
          <p:cNvSpPr>
            <a:spLocks noGrp="1" noRot="1" noTextEdit="1"/>
          </p:cNvSpPr>
          <p:nvPr>
            <p:ph type="sldImg" idx="2"/>
          </p:nvPr>
        </p:nvSpPr>
        <p:spPr>
          <a:ln>
            <a:headEnd/>
            <a:tailEnd/>
          </a:ln>
        </p:spPr>
      </p:sp>
      <p:sp>
        <p:nvSpPr>
          <p:cNvPr id="48131"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Shape 42"/>
          <p:cNvSpPr>
            <a:spLocks noGrp="1" noRot="1" noTextEdit="1"/>
          </p:cNvSpPr>
          <p:nvPr>
            <p:ph type="sldImg" idx="2"/>
          </p:nvPr>
        </p:nvSpPr>
        <p:spPr>
          <a:ln>
            <a:headEnd/>
            <a:tailEnd/>
          </a:ln>
        </p:spPr>
      </p:sp>
      <p:sp>
        <p:nvSpPr>
          <p:cNvPr id="50179"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49"/>
          <p:cNvSpPr>
            <a:spLocks noGrp="1" noRot="1"/>
          </p:cNvSpPr>
          <p:nvPr>
            <p:ph type="sldImg" idx="2"/>
          </p:nvPr>
        </p:nvSpPr>
        <p:spPr>
          <a:ln>
            <a:headEnd/>
            <a:tailEnd/>
          </a:ln>
        </p:spPr>
      </p:sp>
      <p:sp>
        <p:nvSpPr>
          <p:cNvPr id="23554" name="Shape 5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Shape 42"/>
          <p:cNvSpPr>
            <a:spLocks noGrp="1" noRot="1"/>
          </p:cNvSpPr>
          <p:nvPr>
            <p:ph type="sldImg" idx="2"/>
          </p:nvPr>
        </p:nvSpPr>
        <p:spPr>
          <a:ln>
            <a:headEnd/>
            <a:tailEnd/>
          </a:ln>
        </p:spPr>
      </p:sp>
      <p:sp>
        <p:nvSpPr>
          <p:cNvPr id="12290"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42"/>
          <p:cNvSpPr>
            <a:spLocks noGrp="1" noRot="1" noTextEdit="1"/>
          </p:cNvSpPr>
          <p:nvPr>
            <p:ph type="sldImg" idx="2"/>
          </p:nvPr>
        </p:nvSpPr>
        <p:spPr>
          <a:ln>
            <a:headEnd/>
            <a:tailEnd/>
          </a:ln>
        </p:spPr>
      </p:sp>
      <p:sp>
        <p:nvSpPr>
          <p:cNvPr id="14338"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42"/>
          <p:cNvSpPr>
            <a:spLocks noGrp="1" noRot="1" noTextEdit="1"/>
          </p:cNvSpPr>
          <p:nvPr>
            <p:ph type="sldImg" idx="2"/>
          </p:nvPr>
        </p:nvSpPr>
        <p:spPr>
          <a:ln>
            <a:headEnd/>
            <a:tailEnd/>
          </a:ln>
        </p:spPr>
      </p:sp>
      <p:sp>
        <p:nvSpPr>
          <p:cNvPr id="16386"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42"/>
          <p:cNvSpPr>
            <a:spLocks noGrp="1" noRot="1" noTextEdit="1"/>
          </p:cNvSpPr>
          <p:nvPr>
            <p:ph type="sldImg" idx="2"/>
          </p:nvPr>
        </p:nvSpPr>
        <p:spPr>
          <a:ln>
            <a:headEnd/>
            <a:tailEnd/>
          </a:ln>
        </p:spPr>
      </p:sp>
      <p:sp>
        <p:nvSpPr>
          <p:cNvPr id="18434"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42"/>
          <p:cNvSpPr>
            <a:spLocks noGrp="1" noRot="1" noTextEdit="1"/>
          </p:cNvSpPr>
          <p:nvPr>
            <p:ph type="sldImg" idx="2"/>
          </p:nvPr>
        </p:nvSpPr>
        <p:spPr>
          <a:ln>
            <a:headEnd/>
            <a:tailEnd/>
          </a:ln>
        </p:spPr>
      </p:sp>
      <p:sp>
        <p:nvSpPr>
          <p:cNvPr id="20482"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Shape 42"/>
          <p:cNvSpPr>
            <a:spLocks noGrp="1" noRot="1" noTextEdit="1"/>
          </p:cNvSpPr>
          <p:nvPr>
            <p:ph type="sldImg" idx="2"/>
          </p:nvPr>
        </p:nvSpPr>
        <p:spPr>
          <a:ln>
            <a:headEnd/>
            <a:tailEnd/>
          </a:ln>
        </p:spPr>
      </p:sp>
      <p:sp>
        <p:nvSpPr>
          <p:cNvPr id="31747"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Shape 42"/>
          <p:cNvSpPr>
            <a:spLocks noGrp="1" noRot="1" noTextEdit="1"/>
          </p:cNvSpPr>
          <p:nvPr>
            <p:ph type="sldImg" idx="2"/>
          </p:nvPr>
        </p:nvSpPr>
        <p:spPr>
          <a:ln>
            <a:headEnd/>
            <a:tailEnd/>
          </a:ln>
        </p:spPr>
      </p:sp>
      <p:sp>
        <p:nvSpPr>
          <p:cNvPr id="33795"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Shape 42"/>
          <p:cNvSpPr>
            <a:spLocks noGrp="1" noRot="1" noTextEdit="1"/>
          </p:cNvSpPr>
          <p:nvPr>
            <p:ph type="sldImg" idx="2"/>
          </p:nvPr>
        </p:nvSpPr>
        <p:spPr>
          <a:ln>
            <a:headEnd/>
            <a:tailEnd/>
          </a:ln>
        </p:spPr>
      </p:sp>
      <p:sp>
        <p:nvSpPr>
          <p:cNvPr id="35843" name="Shape 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8"/>
        <p:cNvGrpSpPr/>
        <p:nvPr/>
      </p:nvGrpSpPr>
      <p:grpSpPr>
        <a:xfrm>
          <a:off x="0" y="0"/>
          <a:ext cx="0" cy="0"/>
          <a:chOff x="0" y="0"/>
          <a:chExt cx="0" cy="0"/>
        </a:xfrm>
      </p:grpSpPr>
      <p:pic>
        <p:nvPicPr>
          <p:cNvPr id="4" name="Shape 12"/>
          <p:cNvPicPr preferRelativeResize="0">
            <a:picLocks noChangeAspect="1" noChangeArrowheads="1"/>
          </p:cNvPicPr>
          <p:nvPr/>
        </p:nvPicPr>
        <p:blipFill>
          <a:blip r:embed="rId2"/>
          <a:srcRect/>
          <a:stretch>
            <a:fillRect/>
          </a:stretch>
        </p:blipFill>
        <p:spPr bwMode="auto">
          <a:xfrm>
            <a:off x="3478213" y="320675"/>
            <a:ext cx="2187575" cy="2084388"/>
          </a:xfrm>
          <a:prstGeom prst="rect">
            <a:avLst/>
          </a:prstGeom>
          <a:noFill/>
          <a:ln w="9525">
            <a:noFill/>
            <a:miter lim="800000"/>
            <a:headEnd/>
            <a:tailEnd/>
          </a:ln>
        </p:spPr>
      </p:pic>
      <p:sp>
        <p:nvSpPr>
          <p:cNvPr id="9" name="Shape 9"/>
          <p:cNvSpPr txBox="1">
            <a:spLocks noGrp="1"/>
          </p:cNvSpPr>
          <p:nvPr>
            <p:ph type="ctrTitle"/>
          </p:nvPr>
        </p:nvSpPr>
        <p:spPr>
          <a:xfrm>
            <a:off x="685800" y="2111123"/>
            <a:ext cx="7772400" cy="1546500"/>
          </a:xfrm>
          <a:prstGeom prst="rect">
            <a:avLst/>
          </a:prstGeom>
        </p:spPr>
        <p:txBody>
          <a:bodyPr/>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3786737"/>
            <a:ext cx="7772400" cy="1046400"/>
          </a:xfrm>
          <a:prstGeom prst="rect">
            <a:avLst/>
          </a:prstGeom>
        </p:spPr>
        <p:txBody>
          <a:bodyPr/>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5" name="Shape 11"/>
          <p:cNvSpPr txBox="1">
            <a:spLocks noGrp="1"/>
          </p:cNvSpPr>
          <p:nvPr>
            <p:ph type="sldNum" idx="10"/>
          </p:nvPr>
        </p:nvSpPr>
        <p:spPr bwMode="auto">
          <a:xfrm>
            <a:off x="8556625" y="6332538"/>
            <a:ext cx="549275" cy="525462"/>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ea typeface="+mn-ea"/>
              </a:defRPr>
            </a:lvl1pPr>
          </a:lstStyle>
          <a:p>
            <a:pPr>
              <a:defRPr/>
            </a:pPr>
            <a:fld id="{1D31F91E-F8AF-484E-B3CC-0CD88EAAA796}" type="slidenum">
              <a:rPr lang="zh-CN" altLang="zh-CN"/>
              <a:pPr>
                <a:defRPr/>
              </a:pPr>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Body">
    <p:spTree>
      <p:nvGrpSpPr>
        <p:cNvPr id="1" name="Shape 13"/>
        <p:cNvGrpSpPr/>
        <p:nvPr/>
      </p:nvGrpSpPr>
      <p:grpSpPr>
        <a:xfrm>
          <a:off x="0" y="0"/>
          <a:ext cx="0" cy="0"/>
          <a:chOff x="0" y="0"/>
          <a:chExt cx="0" cy="0"/>
        </a:xfrm>
      </p:grpSpPr>
      <p:pic>
        <p:nvPicPr>
          <p:cNvPr id="4" name="Shape 17"/>
          <p:cNvPicPr preferRelativeResize="0">
            <a:picLocks noChangeAspect="1" noChangeArrowheads="1"/>
          </p:cNvPicPr>
          <p:nvPr/>
        </p:nvPicPr>
        <p:blipFill>
          <a:blip r:embed="rId2"/>
          <a:srcRect/>
          <a:stretch>
            <a:fillRect/>
          </a:stretch>
        </p:blipFill>
        <p:spPr bwMode="auto">
          <a:xfrm>
            <a:off x="0" y="6389688"/>
            <a:ext cx="2006600" cy="468312"/>
          </a:xfrm>
          <a:prstGeom prst="rect">
            <a:avLst/>
          </a:prstGeom>
          <a:noFill/>
          <a:ln w="9525">
            <a:noFill/>
            <a:miter lim="800000"/>
            <a:headEnd/>
            <a:tailEnd/>
          </a:ln>
        </p:spPr>
      </p:pic>
      <p:sp>
        <p:nvSpPr>
          <p:cNvPr id="5" name="Shape 18"/>
          <p:cNvSpPr txBox="1">
            <a:spLocks noChangeArrowheads="1"/>
          </p:cNvSpPr>
          <p:nvPr/>
        </p:nvSpPr>
        <p:spPr bwMode="auto">
          <a:xfrm>
            <a:off x="2130425" y="6445250"/>
            <a:ext cx="4672013" cy="323850"/>
          </a:xfrm>
          <a:prstGeom prst="rect">
            <a:avLst/>
          </a:prstGeom>
          <a:noFill/>
          <a:ln w="9525">
            <a:noFill/>
            <a:miter lim="800000"/>
            <a:headEnd/>
            <a:tailEnd/>
          </a:ln>
        </p:spPr>
        <p:txBody>
          <a:bodyPr lIns="91425" tIns="91425" rIns="91425" bIns="91425"/>
          <a:lstStyle/>
          <a:p>
            <a:pPr>
              <a:defRPr/>
            </a:pPr>
            <a:r>
              <a:rPr lang="zh-CN" altLang="en-US">
                <a:ea typeface="+mn-ea"/>
              </a:rPr>
              <a:t>北京</a:t>
            </a:r>
            <a:r>
              <a:rPr lang="zh-CN" altLang="zh-CN">
                <a:ea typeface="+mn-ea"/>
              </a:rPr>
              <a:t>/</a:t>
            </a:r>
            <a:r>
              <a:rPr lang="zh-CN" altLang="en-US">
                <a:ea typeface="+mn-ea"/>
              </a:rPr>
              <a:t>上海</a:t>
            </a:r>
            <a:r>
              <a:rPr lang="zh-CN" altLang="zh-CN">
                <a:ea typeface="+mn-ea"/>
              </a:rPr>
              <a:t>/</a:t>
            </a:r>
            <a:r>
              <a:rPr lang="zh-CN" altLang="en-US">
                <a:ea typeface="+mn-ea"/>
              </a:rPr>
              <a:t>广州 </a:t>
            </a:r>
            <a:r>
              <a:rPr lang="zh-CN" altLang="zh-CN">
                <a:ea typeface="+mn-ea"/>
              </a:rPr>
              <a:t>0xFF    </a:t>
            </a:r>
            <a:r>
              <a:rPr lang="zh-CN" altLang="zh-CN" i="1">
                <a:ea typeface="+mn-ea"/>
              </a:rPr>
              <a:t>Life's pathetic, go Pythonic!</a:t>
            </a:r>
          </a:p>
          <a:p>
            <a:pPr>
              <a:defRPr/>
            </a:pPr>
            <a:r>
              <a:rPr lang="zh-CN" altLang="zh-CN">
                <a:ea typeface="+mn-ea"/>
              </a:rPr>
              <a:t> </a:t>
            </a:r>
          </a:p>
        </p:txBody>
      </p:sp>
      <p:sp>
        <p:nvSpPr>
          <p:cNvPr id="14" name="Shape 14"/>
          <p:cNvSpPr txBox="1">
            <a:spLocks noGrp="1"/>
          </p:cNvSpPr>
          <p:nvPr>
            <p:ph type="title"/>
          </p:nvPr>
        </p:nvSpPr>
        <p:spPr>
          <a:xfrm>
            <a:off x="457200" y="274637"/>
            <a:ext cx="8229600" cy="11430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0"/>
            <a:ext cx="8229600" cy="49677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16"/>
          <p:cNvSpPr txBox="1">
            <a:spLocks noGrp="1"/>
          </p:cNvSpPr>
          <p:nvPr>
            <p:ph type="sldNum" idx="10"/>
          </p:nvPr>
        </p:nvSpPr>
        <p:spPr bwMode="auto">
          <a:xfrm>
            <a:off x="8556625" y="6332538"/>
            <a:ext cx="549275" cy="525462"/>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ea typeface="+mn-ea"/>
              </a:defRPr>
            </a:lvl1pPr>
          </a:lstStyle>
          <a:p>
            <a:pPr>
              <a:defRPr/>
            </a:pPr>
            <a:fld id="{37488EF2-50A9-48A4-A446-A3CD3E07468E}" type="slidenum">
              <a:rPr lang="zh-CN" altLang="zh-CN"/>
              <a:pPr>
                <a:defRPr/>
              </a:pPr>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ColTx">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0" y="1600200"/>
            <a:ext cx="3994500" cy="49677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92273" y="1600200"/>
            <a:ext cx="3994500" cy="49677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5" name="Shape 23"/>
          <p:cNvSpPr txBox="1">
            <a:spLocks noGrp="1"/>
          </p:cNvSpPr>
          <p:nvPr>
            <p:ph type="sldNum" idx="10"/>
          </p:nvPr>
        </p:nvSpPr>
        <p:spPr bwMode="auto">
          <a:xfrm>
            <a:off x="8556625" y="6332538"/>
            <a:ext cx="549275" cy="525462"/>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ea typeface="+mn-ea"/>
              </a:defRPr>
            </a:lvl1pPr>
          </a:lstStyle>
          <a:p>
            <a:pPr>
              <a:defRPr/>
            </a:pPr>
            <a:fld id="{B74D1EF3-F1A2-4C27-B070-1EA621295788}" type="slidenum">
              <a:rPr lang="zh-CN" altLang="zh-CN"/>
              <a:pPr>
                <a:defRPr/>
              </a:pPr>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26"/>
          <p:cNvSpPr txBox="1">
            <a:spLocks noGrp="1"/>
          </p:cNvSpPr>
          <p:nvPr>
            <p:ph type="sldNum" idx="10"/>
          </p:nvPr>
        </p:nvSpPr>
        <p:spPr bwMode="auto">
          <a:xfrm>
            <a:off x="8556625" y="6332538"/>
            <a:ext cx="549275" cy="525462"/>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ea typeface="+mn-ea"/>
              </a:defRPr>
            </a:lvl1pPr>
          </a:lstStyle>
          <a:p>
            <a:pPr>
              <a:defRPr/>
            </a:pPr>
            <a:fld id="{2EF4690B-A3DB-4E96-805E-45DA78361C34}" type="slidenum">
              <a:rPr lang="zh-CN" altLang="zh-CN"/>
              <a:pPr>
                <a:defRPr/>
              </a:pPr>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78"/>
            <a:ext cx="8229600" cy="692700"/>
          </a:xfrm>
          <a:prstGeom prst="rect">
            <a:avLst/>
          </a:prstGeom>
        </p:spPr>
        <p:txBody>
          <a:bodyPr/>
          <a:lstStyle>
            <a:lvl1pPr algn="ctr">
              <a:spcBef>
                <a:spcPts val="360"/>
              </a:spcBef>
              <a:buSzPct val="100000"/>
              <a:buNone/>
              <a:defRPr sz="1800"/>
            </a:lvl1pPr>
          </a:lstStyle>
          <a:p>
            <a:endParaRPr/>
          </a:p>
        </p:txBody>
      </p:sp>
      <p:sp>
        <p:nvSpPr>
          <p:cNvPr id="3" name="Shape 29"/>
          <p:cNvSpPr txBox="1">
            <a:spLocks noGrp="1"/>
          </p:cNvSpPr>
          <p:nvPr>
            <p:ph type="sldNum" idx="10"/>
          </p:nvPr>
        </p:nvSpPr>
        <p:spPr bwMode="auto">
          <a:xfrm>
            <a:off x="8556625" y="6332538"/>
            <a:ext cx="549275" cy="525462"/>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ea typeface="+mn-ea"/>
              </a:defRPr>
            </a:lvl1pPr>
          </a:lstStyle>
          <a:p>
            <a:pPr>
              <a:defRPr/>
            </a:pPr>
            <a:fld id="{8A00220D-D4F9-4F86-A72F-DFE6257D452C}" type="slidenum">
              <a:rPr lang="zh-CN" altLang="zh-CN"/>
              <a:pPr>
                <a:defRPr/>
              </a:pPr>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30"/>
        <p:cNvGrpSpPr/>
        <p:nvPr/>
      </p:nvGrpSpPr>
      <p:grpSpPr>
        <a:xfrm>
          <a:off x="0" y="0"/>
          <a:ext cx="0" cy="0"/>
          <a:chOff x="0" y="0"/>
          <a:chExt cx="0" cy="0"/>
        </a:xfrm>
      </p:grpSpPr>
      <p:sp>
        <p:nvSpPr>
          <p:cNvPr id="2" name="Shape 31"/>
          <p:cNvSpPr txBox="1">
            <a:spLocks noGrp="1"/>
          </p:cNvSpPr>
          <p:nvPr>
            <p:ph type="sldNum" idx="10"/>
          </p:nvPr>
        </p:nvSpPr>
        <p:spPr bwMode="auto">
          <a:xfrm>
            <a:off x="8556625" y="6332538"/>
            <a:ext cx="549275" cy="525462"/>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defRPr>
                <a:ea typeface="+mn-ea"/>
              </a:defRPr>
            </a:lvl1pPr>
          </a:lstStyle>
          <a:p>
            <a:pPr>
              <a:defRPr/>
            </a:pPr>
            <a:fld id="{040F066C-032A-409C-AB28-8B50A990DFB1}" type="slidenum">
              <a:rPr lang="zh-CN" altLang="zh-CN"/>
              <a:pPr>
                <a:defRPr/>
              </a:pPr>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5"/>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zh-CN" altLang="en-US" smtClean="0">
              <a:sym typeface="Arial" charset="0"/>
            </a:endParaRPr>
          </a:p>
        </p:txBody>
      </p:sp>
      <p:sp>
        <p:nvSpPr>
          <p:cNvPr id="1027" name="Shape 6"/>
          <p:cNvSpPr txBox="1">
            <a:spLocks noGrp="1"/>
          </p:cNvSpPr>
          <p:nvPr>
            <p:ph type="body" idx="1"/>
          </p:nvPr>
        </p:nvSpPr>
        <p:spPr bwMode="auto">
          <a:xfrm>
            <a:off x="457200" y="1600200"/>
            <a:ext cx="8229600" cy="49672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zh-CN" altLang="en-US" smtClean="0">
              <a:sym typeface="Arial" charset="0"/>
            </a:endParaRPr>
          </a:p>
        </p:txBody>
      </p:sp>
      <p:sp>
        <p:nvSpPr>
          <p:cNvPr id="1028" name="Shape 7"/>
          <p:cNvSpPr txBox="1">
            <a:spLocks noGrp="1"/>
          </p:cNvSpPr>
          <p:nvPr/>
        </p:nvSpPr>
        <p:spPr bwMode="auto">
          <a:xfrm>
            <a:off x="8556625" y="6332538"/>
            <a:ext cx="549275" cy="525462"/>
          </a:xfrm>
          <a:prstGeom prst="rect">
            <a:avLst/>
          </a:prstGeom>
          <a:noFill/>
          <a:ln w="9525">
            <a:noFill/>
            <a:miter lim="800000"/>
            <a:headEnd/>
            <a:tailEnd/>
          </a:ln>
        </p:spPr>
        <p:txBody>
          <a:bodyPr lIns="91425" tIns="91425" rIns="91425" bIns="91425" anchor="ctr"/>
          <a:lstStyle/>
          <a:p>
            <a:pPr algn="r">
              <a:defRPr/>
            </a:pPr>
            <a:fld id="{DA268B19-DEFB-40F2-A4B5-446B3B5B98AD}" type="slidenum">
              <a:rPr lang="zh-CN" altLang="zh-CN" sz="1300">
                <a:ea typeface="+mn-ea"/>
              </a:rPr>
              <a:pPr algn="r">
                <a:defRPr/>
              </a:pPr>
              <a:t>‹#›</a:t>
            </a:fld>
            <a:endParaRPr lang="zh-CN" altLang="zh-CN" sz="1300">
              <a:ea typeface="+mn-ea"/>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hape 33"/>
          <p:cNvSpPr txBox="1">
            <a:spLocks noGrp="1"/>
          </p:cNvSpPr>
          <p:nvPr>
            <p:ph type="ctrTitle"/>
          </p:nvPr>
        </p:nvSpPr>
        <p:spPr>
          <a:xfrm>
            <a:off x="684213" y="2314575"/>
            <a:ext cx="7772400" cy="1546225"/>
          </a:xfrm>
        </p:spPr>
        <p:txBody>
          <a:bodyPr/>
          <a:lstStyle/>
          <a:p>
            <a:pPr eaLnBrk="1" hangingPunct="1">
              <a:spcBef>
                <a:spcPct val="0"/>
              </a:spcBef>
              <a:buClr>
                <a:srgbClr val="000000"/>
              </a:buClr>
              <a:buSzTx/>
            </a:pPr>
            <a:r>
              <a:rPr lang="en-US" altLang="zh-CN" sz="4400" b="1" smtClean="0">
                <a:latin typeface="Arial" charset="0"/>
                <a:ea typeface="宋体" charset="-122"/>
                <a:cs typeface="Arial" charset="0"/>
              </a:rPr>
              <a:t>Python</a:t>
            </a:r>
            <a:r>
              <a:rPr lang="zh-CN" altLang="en-US" sz="4400" b="1" smtClean="0">
                <a:latin typeface="Arial" charset="0"/>
                <a:ea typeface="宋体" charset="-122"/>
                <a:cs typeface="Arial" charset="0"/>
              </a:rPr>
              <a:t> </a:t>
            </a:r>
            <a:r>
              <a:rPr lang="en-US" altLang="zh-CN" sz="4400" b="1" smtClean="0">
                <a:latin typeface="Arial" charset="0"/>
                <a:ea typeface="宋体" charset="-122"/>
                <a:cs typeface="Arial" charset="0"/>
              </a:rPr>
              <a:t>broke into teens world</a:t>
            </a:r>
          </a:p>
        </p:txBody>
      </p:sp>
      <p:sp>
        <p:nvSpPr>
          <p:cNvPr id="9218" name="Shape 34"/>
          <p:cNvSpPr txBox="1">
            <a:spLocks noGrp="1"/>
          </p:cNvSpPr>
          <p:nvPr>
            <p:ph type="subTitle" idx="1"/>
          </p:nvPr>
        </p:nvSpPr>
        <p:spPr>
          <a:xfrm>
            <a:off x="684213" y="3789363"/>
            <a:ext cx="7772400" cy="1046162"/>
          </a:xfrm>
        </p:spPr>
        <p:txBody>
          <a:bodyPr/>
          <a:lstStyle/>
          <a:p>
            <a:pPr eaLnBrk="1" hangingPunct="1">
              <a:spcBef>
                <a:spcPct val="0"/>
              </a:spcBef>
              <a:buClr>
                <a:srgbClr val="666666"/>
              </a:buClr>
            </a:pPr>
            <a:r>
              <a:rPr lang="en-US" altLang="zh-CN" sz="3000" smtClean="0">
                <a:solidFill>
                  <a:srgbClr val="666666"/>
                </a:solidFill>
                <a:latin typeface="Arial" charset="0"/>
                <a:ea typeface="宋体" charset="-122"/>
                <a:cs typeface="Arial" charset="0"/>
              </a:rPr>
              <a:t>the key to open teaching</a:t>
            </a:r>
            <a:endParaRPr lang="zh-CN" altLang="en-US" sz="3000" smtClean="0">
              <a:solidFill>
                <a:srgbClr val="666666"/>
              </a:solidFill>
              <a:latin typeface="Arial" charset="0"/>
              <a:ea typeface="宋体" charset="-122"/>
              <a:cs typeface="Arial" charset="0"/>
            </a:endParaRPr>
          </a:p>
          <a:p>
            <a:pPr eaLnBrk="1" hangingPunct="1">
              <a:spcBef>
                <a:spcPct val="0"/>
              </a:spcBef>
              <a:buClr>
                <a:srgbClr val="666666"/>
              </a:buClr>
            </a:pPr>
            <a:r>
              <a:rPr lang="en-US" altLang="zh-CN" sz="3000" smtClean="0">
                <a:solidFill>
                  <a:srgbClr val="666666"/>
                </a:solidFill>
                <a:latin typeface="Arial" charset="0"/>
                <a:ea typeface="宋体" charset="-122"/>
                <a:cs typeface="Arial" charset="0"/>
              </a:rPr>
              <a:t>Lin Pan</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txBox="1">
            <a:spLocks noGrp="1"/>
          </p:cNvSpPr>
          <p:nvPr>
            <p:ph type="title" idx="4294967295"/>
          </p:nvPr>
        </p:nvSpPr>
        <p:spPr/>
        <p:txBody>
          <a:bodyPr/>
          <a:lstStyle/>
          <a:p>
            <a:r>
              <a:rPr lang="zh-CN" altLang="en-US" sz="3200" b="1" smtClean="0">
                <a:latin typeface="Arial" charset="0"/>
                <a:ea typeface="宋体" charset="-122"/>
                <a:cs typeface="Arial" charset="0"/>
              </a:rPr>
              <a:t>兴趣班让孩子失去创造力</a:t>
            </a:r>
          </a:p>
        </p:txBody>
      </p:sp>
      <p:sp>
        <p:nvSpPr>
          <p:cNvPr id="21509" name="Line 5"/>
          <p:cNvSpPr>
            <a:spLocks noChangeShapeType="1"/>
          </p:cNvSpPr>
          <p:nvPr/>
        </p:nvSpPr>
        <p:spPr bwMode="auto">
          <a:xfrm>
            <a:off x="179388" y="3573463"/>
            <a:ext cx="8785225" cy="0"/>
          </a:xfrm>
          <a:prstGeom prst="line">
            <a:avLst/>
          </a:prstGeom>
          <a:noFill/>
          <a:ln w="9525">
            <a:solidFill>
              <a:schemeClr val="tx1"/>
            </a:solidFill>
            <a:round/>
            <a:headEnd/>
            <a:tailEnd/>
          </a:ln>
          <a:effectLst/>
        </p:spPr>
        <p:txBody>
          <a:bodyPr/>
          <a:lstStyle/>
          <a:p>
            <a:endParaRPr lang="zh-CN" altLang="en-US"/>
          </a:p>
        </p:txBody>
      </p:sp>
      <p:sp>
        <p:nvSpPr>
          <p:cNvPr id="21510" name="Line 6"/>
          <p:cNvSpPr>
            <a:spLocks noChangeShapeType="1"/>
          </p:cNvSpPr>
          <p:nvPr/>
        </p:nvSpPr>
        <p:spPr bwMode="auto">
          <a:xfrm>
            <a:off x="4716463" y="3357563"/>
            <a:ext cx="0" cy="358775"/>
          </a:xfrm>
          <a:prstGeom prst="line">
            <a:avLst/>
          </a:prstGeom>
          <a:noFill/>
          <a:ln w="57150">
            <a:solidFill>
              <a:schemeClr val="tx1"/>
            </a:solidFill>
            <a:round/>
            <a:headEnd/>
            <a:tailEnd/>
          </a:ln>
          <a:effectLst/>
        </p:spPr>
        <p:txBody>
          <a:bodyPr/>
          <a:lstStyle/>
          <a:p>
            <a:endParaRPr lang="zh-CN" altLang="en-US"/>
          </a:p>
        </p:txBody>
      </p:sp>
      <p:sp>
        <p:nvSpPr>
          <p:cNvPr id="21511" name="Line 7"/>
          <p:cNvSpPr>
            <a:spLocks noChangeShapeType="1"/>
          </p:cNvSpPr>
          <p:nvPr/>
        </p:nvSpPr>
        <p:spPr bwMode="auto">
          <a:xfrm>
            <a:off x="323850" y="3573463"/>
            <a:ext cx="0" cy="287337"/>
          </a:xfrm>
          <a:prstGeom prst="line">
            <a:avLst/>
          </a:prstGeom>
          <a:noFill/>
          <a:ln w="9525">
            <a:solidFill>
              <a:schemeClr val="tx1"/>
            </a:solidFill>
            <a:round/>
            <a:headEnd/>
            <a:tailEnd/>
          </a:ln>
          <a:effectLst/>
        </p:spPr>
        <p:txBody>
          <a:bodyPr/>
          <a:lstStyle/>
          <a:p>
            <a:endParaRPr lang="zh-CN" altLang="en-US"/>
          </a:p>
        </p:txBody>
      </p:sp>
      <p:sp>
        <p:nvSpPr>
          <p:cNvPr id="21512" name="Text Box 8"/>
          <p:cNvSpPr txBox="1">
            <a:spLocks noChangeArrowheads="1"/>
          </p:cNvSpPr>
          <p:nvPr/>
        </p:nvSpPr>
        <p:spPr bwMode="auto">
          <a:xfrm>
            <a:off x="0" y="3946525"/>
            <a:ext cx="719138" cy="274638"/>
          </a:xfrm>
          <a:prstGeom prst="rect">
            <a:avLst/>
          </a:prstGeom>
          <a:noFill/>
          <a:ln w="9525">
            <a:noFill/>
            <a:miter lim="800000"/>
            <a:headEnd/>
            <a:tailEnd/>
          </a:ln>
          <a:effectLst/>
        </p:spPr>
        <p:txBody>
          <a:bodyPr>
            <a:spAutoFit/>
          </a:bodyPr>
          <a:lstStyle/>
          <a:p>
            <a:pPr>
              <a:spcBef>
                <a:spcPct val="50000"/>
              </a:spcBef>
            </a:pPr>
            <a:r>
              <a:rPr lang="zh-CN" altLang="en-US" sz="1200"/>
              <a:t>绘画班</a:t>
            </a:r>
          </a:p>
        </p:txBody>
      </p:sp>
      <p:sp>
        <p:nvSpPr>
          <p:cNvPr id="21513" name="Line 9"/>
          <p:cNvSpPr>
            <a:spLocks noChangeShapeType="1"/>
          </p:cNvSpPr>
          <p:nvPr/>
        </p:nvSpPr>
        <p:spPr bwMode="auto">
          <a:xfrm>
            <a:off x="684213" y="3284538"/>
            <a:ext cx="0" cy="287337"/>
          </a:xfrm>
          <a:prstGeom prst="line">
            <a:avLst/>
          </a:prstGeom>
          <a:noFill/>
          <a:ln w="9525">
            <a:solidFill>
              <a:schemeClr val="tx1"/>
            </a:solidFill>
            <a:round/>
            <a:headEnd/>
            <a:tailEnd/>
          </a:ln>
          <a:effectLst/>
        </p:spPr>
        <p:txBody>
          <a:bodyPr/>
          <a:lstStyle/>
          <a:p>
            <a:endParaRPr lang="zh-CN" altLang="en-US"/>
          </a:p>
        </p:txBody>
      </p:sp>
      <p:sp>
        <p:nvSpPr>
          <p:cNvPr id="21514" name="Text Box 10"/>
          <p:cNvSpPr txBox="1">
            <a:spLocks noChangeArrowheads="1"/>
          </p:cNvSpPr>
          <p:nvPr/>
        </p:nvSpPr>
        <p:spPr bwMode="auto">
          <a:xfrm>
            <a:off x="395288" y="3009900"/>
            <a:ext cx="720725" cy="274638"/>
          </a:xfrm>
          <a:prstGeom prst="rect">
            <a:avLst/>
          </a:prstGeom>
          <a:noFill/>
          <a:ln w="9525">
            <a:noFill/>
            <a:miter lim="800000"/>
            <a:headEnd/>
            <a:tailEnd/>
          </a:ln>
          <a:effectLst/>
        </p:spPr>
        <p:txBody>
          <a:bodyPr>
            <a:spAutoFit/>
          </a:bodyPr>
          <a:lstStyle/>
          <a:p>
            <a:pPr>
              <a:spcBef>
                <a:spcPct val="50000"/>
              </a:spcBef>
            </a:pPr>
            <a:r>
              <a:rPr lang="zh-CN" altLang="en-US" sz="1200"/>
              <a:t>早教班</a:t>
            </a:r>
          </a:p>
        </p:txBody>
      </p:sp>
      <p:sp>
        <p:nvSpPr>
          <p:cNvPr id="21515" name="Line 11"/>
          <p:cNvSpPr>
            <a:spLocks noChangeShapeType="1"/>
          </p:cNvSpPr>
          <p:nvPr/>
        </p:nvSpPr>
        <p:spPr bwMode="auto">
          <a:xfrm>
            <a:off x="1116013" y="3573463"/>
            <a:ext cx="0" cy="287337"/>
          </a:xfrm>
          <a:prstGeom prst="line">
            <a:avLst/>
          </a:prstGeom>
          <a:noFill/>
          <a:ln w="9525">
            <a:solidFill>
              <a:schemeClr val="tx1"/>
            </a:solidFill>
            <a:round/>
            <a:headEnd/>
            <a:tailEnd/>
          </a:ln>
          <a:effectLst/>
        </p:spPr>
        <p:txBody>
          <a:bodyPr/>
          <a:lstStyle/>
          <a:p>
            <a:endParaRPr lang="zh-CN" altLang="en-US"/>
          </a:p>
        </p:txBody>
      </p:sp>
      <p:sp>
        <p:nvSpPr>
          <p:cNvPr id="21516" name="Text Box 12"/>
          <p:cNvSpPr txBox="1">
            <a:spLocks noChangeArrowheads="1"/>
          </p:cNvSpPr>
          <p:nvPr/>
        </p:nvSpPr>
        <p:spPr bwMode="auto">
          <a:xfrm>
            <a:off x="755650" y="3933825"/>
            <a:ext cx="719138" cy="274638"/>
          </a:xfrm>
          <a:prstGeom prst="rect">
            <a:avLst/>
          </a:prstGeom>
          <a:noFill/>
          <a:ln w="9525">
            <a:noFill/>
            <a:miter lim="800000"/>
            <a:headEnd/>
            <a:tailEnd/>
          </a:ln>
          <a:effectLst/>
        </p:spPr>
        <p:txBody>
          <a:bodyPr>
            <a:spAutoFit/>
          </a:bodyPr>
          <a:lstStyle/>
          <a:p>
            <a:pPr>
              <a:spcBef>
                <a:spcPct val="50000"/>
              </a:spcBef>
            </a:pPr>
            <a:r>
              <a:rPr lang="zh-CN" altLang="en-US" sz="1200"/>
              <a:t>英语班</a:t>
            </a:r>
          </a:p>
        </p:txBody>
      </p:sp>
      <p:sp>
        <p:nvSpPr>
          <p:cNvPr id="21517" name="Line 13"/>
          <p:cNvSpPr>
            <a:spLocks noChangeShapeType="1"/>
          </p:cNvSpPr>
          <p:nvPr/>
        </p:nvSpPr>
        <p:spPr bwMode="auto">
          <a:xfrm>
            <a:off x="1403350" y="3284538"/>
            <a:ext cx="0" cy="285750"/>
          </a:xfrm>
          <a:prstGeom prst="line">
            <a:avLst/>
          </a:prstGeom>
          <a:noFill/>
          <a:ln w="9525">
            <a:solidFill>
              <a:schemeClr val="tx1"/>
            </a:solidFill>
            <a:round/>
            <a:headEnd/>
            <a:tailEnd/>
          </a:ln>
          <a:effectLst/>
        </p:spPr>
        <p:txBody>
          <a:bodyPr/>
          <a:lstStyle/>
          <a:p>
            <a:endParaRPr lang="zh-CN" altLang="en-US"/>
          </a:p>
        </p:txBody>
      </p:sp>
      <p:sp>
        <p:nvSpPr>
          <p:cNvPr id="21518" name="Text Box 14"/>
          <p:cNvSpPr txBox="1">
            <a:spLocks noChangeArrowheads="1"/>
          </p:cNvSpPr>
          <p:nvPr/>
        </p:nvSpPr>
        <p:spPr bwMode="auto">
          <a:xfrm>
            <a:off x="1042988" y="3009900"/>
            <a:ext cx="720725" cy="274638"/>
          </a:xfrm>
          <a:prstGeom prst="rect">
            <a:avLst/>
          </a:prstGeom>
          <a:noFill/>
          <a:ln w="9525">
            <a:noFill/>
            <a:miter lim="800000"/>
            <a:headEnd/>
            <a:tailEnd/>
          </a:ln>
          <a:effectLst/>
        </p:spPr>
        <p:txBody>
          <a:bodyPr>
            <a:spAutoFit/>
          </a:bodyPr>
          <a:lstStyle/>
          <a:p>
            <a:pPr>
              <a:spcBef>
                <a:spcPct val="50000"/>
              </a:spcBef>
            </a:pPr>
            <a:r>
              <a:rPr lang="zh-CN" altLang="en-US" sz="1200"/>
              <a:t>数学班</a:t>
            </a:r>
          </a:p>
        </p:txBody>
      </p:sp>
      <p:sp>
        <p:nvSpPr>
          <p:cNvPr id="21519" name="Line 15"/>
          <p:cNvSpPr>
            <a:spLocks noChangeShapeType="1"/>
          </p:cNvSpPr>
          <p:nvPr/>
        </p:nvSpPr>
        <p:spPr bwMode="auto">
          <a:xfrm>
            <a:off x="1619250" y="3573463"/>
            <a:ext cx="0" cy="287337"/>
          </a:xfrm>
          <a:prstGeom prst="line">
            <a:avLst/>
          </a:prstGeom>
          <a:noFill/>
          <a:ln w="9525">
            <a:solidFill>
              <a:schemeClr val="tx1"/>
            </a:solidFill>
            <a:round/>
            <a:headEnd/>
            <a:tailEnd/>
          </a:ln>
          <a:effectLst/>
        </p:spPr>
        <p:txBody>
          <a:bodyPr/>
          <a:lstStyle/>
          <a:p>
            <a:endParaRPr lang="zh-CN" altLang="en-US"/>
          </a:p>
        </p:txBody>
      </p:sp>
      <p:sp>
        <p:nvSpPr>
          <p:cNvPr id="21521" name="Text Box 17"/>
          <p:cNvSpPr txBox="1">
            <a:spLocks noChangeArrowheads="1"/>
          </p:cNvSpPr>
          <p:nvPr/>
        </p:nvSpPr>
        <p:spPr bwMode="auto">
          <a:xfrm>
            <a:off x="4429125" y="3789363"/>
            <a:ext cx="647700" cy="304800"/>
          </a:xfrm>
          <a:prstGeom prst="rect">
            <a:avLst/>
          </a:prstGeom>
          <a:noFill/>
          <a:ln w="9525">
            <a:noFill/>
            <a:miter lim="800000"/>
            <a:headEnd/>
            <a:tailEnd/>
          </a:ln>
          <a:effectLst/>
        </p:spPr>
        <p:txBody>
          <a:bodyPr>
            <a:spAutoFit/>
          </a:bodyPr>
          <a:lstStyle/>
          <a:p>
            <a:pPr>
              <a:spcBef>
                <a:spcPct val="50000"/>
              </a:spcBef>
            </a:pPr>
            <a:r>
              <a:rPr lang="en-US" altLang="zh-CN">
                <a:solidFill>
                  <a:schemeClr val="accent1"/>
                </a:solidFill>
              </a:rPr>
              <a:t>18</a:t>
            </a:r>
            <a:r>
              <a:rPr lang="zh-CN" altLang="en-US">
                <a:solidFill>
                  <a:schemeClr val="accent1"/>
                </a:solidFill>
              </a:rPr>
              <a:t>岁</a:t>
            </a:r>
          </a:p>
        </p:txBody>
      </p:sp>
      <p:sp>
        <p:nvSpPr>
          <p:cNvPr id="21522" name="Text Box 18"/>
          <p:cNvSpPr txBox="1">
            <a:spLocks noChangeArrowheads="1"/>
          </p:cNvSpPr>
          <p:nvPr/>
        </p:nvSpPr>
        <p:spPr bwMode="auto">
          <a:xfrm>
            <a:off x="1331913" y="3933825"/>
            <a:ext cx="719137" cy="274638"/>
          </a:xfrm>
          <a:prstGeom prst="rect">
            <a:avLst/>
          </a:prstGeom>
          <a:noFill/>
          <a:ln w="9525">
            <a:noFill/>
            <a:miter lim="800000"/>
            <a:headEnd/>
            <a:tailEnd/>
          </a:ln>
          <a:effectLst/>
        </p:spPr>
        <p:txBody>
          <a:bodyPr>
            <a:spAutoFit/>
          </a:bodyPr>
          <a:lstStyle/>
          <a:p>
            <a:pPr>
              <a:spcBef>
                <a:spcPct val="50000"/>
              </a:spcBef>
            </a:pPr>
            <a:r>
              <a:rPr lang="zh-CN" altLang="en-US" sz="1200"/>
              <a:t>美术班</a:t>
            </a:r>
          </a:p>
        </p:txBody>
      </p:sp>
      <p:sp>
        <p:nvSpPr>
          <p:cNvPr id="21523" name="Line 19"/>
          <p:cNvSpPr>
            <a:spLocks noChangeShapeType="1"/>
          </p:cNvSpPr>
          <p:nvPr/>
        </p:nvSpPr>
        <p:spPr bwMode="auto">
          <a:xfrm>
            <a:off x="2124075" y="3284538"/>
            <a:ext cx="0" cy="285750"/>
          </a:xfrm>
          <a:prstGeom prst="line">
            <a:avLst/>
          </a:prstGeom>
          <a:noFill/>
          <a:ln w="9525">
            <a:solidFill>
              <a:schemeClr val="tx1"/>
            </a:solidFill>
            <a:round/>
            <a:headEnd/>
            <a:tailEnd/>
          </a:ln>
          <a:effectLst/>
        </p:spPr>
        <p:txBody>
          <a:bodyPr/>
          <a:lstStyle/>
          <a:p>
            <a:endParaRPr lang="zh-CN" altLang="en-US"/>
          </a:p>
        </p:txBody>
      </p:sp>
      <p:sp>
        <p:nvSpPr>
          <p:cNvPr id="21524" name="Text Box 20"/>
          <p:cNvSpPr txBox="1">
            <a:spLocks noChangeArrowheads="1"/>
          </p:cNvSpPr>
          <p:nvPr/>
        </p:nvSpPr>
        <p:spPr bwMode="auto">
          <a:xfrm>
            <a:off x="1835150" y="3009900"/>
            <a:ext cx="720725" cy="274638"/>
          </a:xfrm>
          <a:prstGeom prst="rect">
            <a:avLst/>
          </a:prstGeom>
          <a:noFill/>
          <a:ln w="9525">
            <a:noFill/>
            <a:miter lim="800000"/>
            <a:headEnd/>
            <a:tailEnd/>
          </a:ln>
          <a:effectLst/>
        </p:spPr>
        <p:txBody>
          <a:bodyPr>
            <a:spAutoFit/>
          </a:bodyPr>
          <a:lstStyle/>
          <a:p>
            <a:pPr>
              <a:spcBef>
                <a:spcPct val="50000"/>
              </a:spcBef>
            </a:pPr>
            <a:r>
              <a:rPr lang="zh-CN" altLang="en-US" sz="1200"/>
              <a:t>升学</a:t>
            </a:r>
          </a:p>
        </p:txBody>
      </p:sp>
      <p:sp>
        <p:nvSpPr>
          <p:cNvPr id="21526" name="Line 22"/>
          <p:cNvSpPr>
            <a:spLocks noChangeShapeType="1"/>
          </p:cNvSpPr>
          <p:nvPr/>
        </p:nvSpPr>
        <p:spPr bwMode="auto">
          <a:xfrm>
            <a:off x="2484438" y="3573463"/>
            <a:ext cx="0" cy="287337"/>
          </a:xfrm>
          <a:prstGeom prst="line">
            <a:avLst/>
          </a:prstGeom>
          <a:noFill/>
          <a:ln w="9525">
            <a:solidFill>
              <a:schemeClr val="tx1"/>
            </a:solidFill>
            <a:round/>
            <a:headEnd/>
            <a:tailEnd/>
          </a:ln>
          <a:effectLst/>
        </p:spPr>
        <p:txBody>
          <a:bodyPr/>
          <a:lstStyle/>
          <a:p>
            <a:endParaRPr lang="zh-CN" altLang="en-US"/>
          </a:p>
        </p:txBody>
      </p:sp>
      <p:sp>
        <p:nvSpPr>
          <p:cNvPr id="21527" name="Text Box 23"/>
          <p:cNvSpPr txBox="1">
            <a:spLocks noChangeArrowheads="1"/>
          </p:cNvSpPr>
          <p:nvPr/>
        </p:nvSpPr>
        <p:spPr bwMode="auto">
          <a:xfrm>
            <a:off x="2124075" y="3933825"/>
            <a:ext cx="719138" cy="274638"/>
          </a:xfrm>
          <a:prstGeom prst="rect">
            <a:avLst/>
          </a:prstGeom>
          <a:noFill/>
          <a:ln w="9525">
            <a:noFill/>
            <a:miter lim="800000"/>
            <a:headEnd/>
            <a:tailEnd/>
          </a:ln>
          <a:effectLst/>
        </p:spPr>
        <p:txBody>
          <a:bodyPr>
            <a:spAutoFit/>
          </a:bodyPr>
          <a:lstStyle/>
          <a:p>
            <a:pPr>
              <a:spcBef>
                <a:spcPct val="50000"/>
              </a:spcBef>
            </a:pPr>
            <a:r>
              <a:rPr lang="zh-CN" altLang="en-US" sz="1200"/>
              <a:t>物理班</a:t>
            </a:r>
          </a:p>
        </p:txBody>
      </p:sp>
      <p:sp>
        <p:nvSpPr>
          <p:cNvPr id="21528" name="Line 24"/>
          <p:cNvSpPr>
            <a:spLocks noChangeShapeType="1"/>
          </p:cNvSpPr>
          <p:nvPr/>
        </p:nvSpPr>
        <p:spPr bwMode="auto">
          <a:xfrm>
            <a:off x="2700338" y="3284538"/>
            <a:ext cx="0" cy="285750"/>
          </a:xfrm>
          <a:prstGeom prst="line">
            <a:avLst/>
          </a:prstGeom>
          <a:noFill/>
          <a:ln w="9525">
            <a:solidFill>
              <a:schemeClr val="tx1"/>
            </a:solidFill>
            <a:round/>
            <a:headEnd/>
            <a:tailEnd/>
          </a:ln>
          <a:effectLst/>
        </p:spPr>
        <p:txBody>
          <a:bodyPr/>
          <a:lstStyle/>
          <a:p>
            <a:endParaRPr lang="zh-CN" altLang="en-US"/>
          </a:p>
        </p:txBody>
      </p:sp>
      <p:sp>
        <p:nvSpPr>
          <p:cNvPr id="21529" name="Text Box 25"/>
          <p:cNvSpPr txBox="1">
            <a:spLocks noChangeArrowheads="1"/>
          </p:cNvSpPr>
          <p:nvPr/>
        </p:nvSpPr>
        <p:spPr bwMode="auto">
          <a:xfrm>
            <a:off x="2411413" y="2997200"/>
            <a:ext cx="720725" cy="274638"/>
          </a:xfrm>
          <a:prstGeom prst="rect">
            <a:avLst/>
          </a:prstGeom>
          <a:noFill/>
          <a:ln w="9525">
            <a:noFill/>
            <a:miter lim="800000"/>
            <a:headEnd/>
            <a:tailEnd/>
          </a:ln>
          <a:effectLst/>
        </p:spPr>
        <p:txBody>
          <a:bodyPr>
            <a:spAutoFit/>
          </a:bodyPr>
          <a:lstStyle/>
          <a:p>
            <a:pPr>
              <a:spcBef>
                <a:spcPct val="50000"/>
              </a:spcBef>
            </a:pPr>
            <a:r>
              <a:rPr lang="zh-CN" altLang="en-US" sz="1200"/>
              <a:t>珠算班</a:t>
            </a:r>
          </a:p>
        </p:txBody>
      </p:sp>
      <p:sp>
        <p:nvSpPr>
          <p:cNvPr id="21530" name="Line 26"/>
          <p:cNvSpPr>
            <a:spLocks noChangeShapeType="1"/>
          </p:cNvSpPr>
          <p:nvPr/>
        </p:nvSpPr>
        <p:spPr bwMode="auto">
          <a:xfrm>
            <a:off x="3132138" y="3573463"/>
            <a:ext cx="0" cy="287337"/>
          </a:xfrm>
          <a:prstGeom prst="line">
            <a:avLst/>
          </a:prstGeom>
          <a:noFill/>
          <a:ln w="9525">
            <a:solidFill>
              <a:schemeClr val="tx1"/>
            </a:solidFill>
            <a:round/>
            <a:headEnd/>
            <a:tailEnd/>
          </a:ln>
          <a:effectLst/>
        </p:spPr>
        <p:txBody>
          <a:bodyPr/>
          <a:lstStyle/>
          <a:p>
            <a:endParaRPr lang="zh-CN" altLang="en-US"/>
          </a:p>
        </p:txBody>
      </p:sp>
      <p:sp>
        <p:nvSpPr>
          <p:cNvPr id="21531" name="Text Box 27"/>
          <p:cNvSpPr txBox="1">
            <a:spLocks noChangeArrowheads="1"/>
          </p:cNvSpPr>
          <p:nvPr/>
        </p:nvSpPr>
        <p:spPr bwMode="auto">
          <a:xfrm>
            <a:off x="2771775" y="3933825"/>
            <a:ext cx="719138" cy="274638"/>
          </a:xfrm>
          <a:prstGeom prst="rect">
            <a:avLst/>
          </a:prstGeom>
          <a:noFill/>
          <a:ln w="9525">
            <a:noFill/>
            <a:miter lim="800000"/>
            <a:headEnd/>
            <a:tailEnd/>
          </a:ln>
          <a:effectLst/>
        </p:spPr>
        <p:txBody>
          <a:bodyPr>
            <a:spAutoFit/>
          </a:bodyPr>
          <a:lstStyle/>
          <a:p>
            <a:pPr>
              <a:spcBef>
                <a:spcPct val="50000"/>
              </a:spcBef>
            </a:pPr>
            <a:r>
              <a:rPr lang="zh-CN" altLang="en-US" sz="1200"/>
              <a:t> 游泳班</a:t>
            </a:r>
          </a:p>
        </p:txBody>
      </p:sp>
      <p:sp>
        <p:nvSpPr>
          <p:cNvPr id="21532" name="Line 28"/>
          <p:cNvSpPr>
            <a:spLocks noChangeShapeType="1"/>
          </p:cNvSpPr>
          <p:nvPr/>
        </p:nvSpPr>
        <p:spPr bwMode="auto">
          <a:xfrm>
            <a:off x="3563938" y="3284538"/>
            <a:ext cx="0" cy="285750"/>
          </a:xfrm>
          <a:prstGeom prst="line">
            <a:avLst/>
          </a:prstGeom>
          <a:noFill/>
          <a:ln w="9525">
            <a:solidFill>
              <a:schemeClr val="tx1"/>
            </a:solidFill>
            <a:round/>
            <a:headEnd/>
            <a:tailEnd/>
          </a:ln>
          <a:effectLst/>
        </p:spPr>
        <p:txBody>
          <a:bodyPr/>
          <a:lstStyle/>
          <a:p>
            <a:endParaRPr lang="zh-CN" altLang="en-US"/>
          </a:p>
        </p:txBody>
      </p:sp>
      <p:sp>
        <p:nvSpPr>
          <p:cNvPr id="21533" name="Text Box 29"/>
          <p:cNvSpPr txBox="1">
            <a:spLocks noChangeArrowheads="1"/>
          </p:cNvSpPr>
          <p:nvPr/>
        </p:nvSpPr>
        <p:spPr bwMode="auto">
          <a:xfrm>
            <a:off x="3203575" y="2997200"/>
            <a:ext cx="720725" cy="274638"/>
          </a:xfrm>
          <a:prstGeom prst="rect">
            <a:avLst/>
          </a:prstGeom>
          <a:noFill/>
          <a:ln w="9525">
            <a:noFill/>
            <a:miter lim="800000"/>
            <a:headEnd/>
            <a:tailEnd/>
          </a:ln>
          <a:effectLst/>
        </p:spPr>
        <p:txBody>
          <a:bodyPr>
            <a:spAutoFit/>
          </a:bodyPr>
          <a:lstStyle/>
          <a:p>
            <a:pPr>
              <a:spcBef>
                <a:spcPct val="50000"/>
              </a:spcBef>
            </a:pPr>
            <a:r>
              <a:rPr lang="zh-CN" altLang="en-US" sz="1200"/>
              <a:t>化学班</a:t>
            </a:r>
          </a:p>
        </p:txBody>
      </p:sp>
      <p:sp>
        <p:nvSpPr>
          <p:cNvPr id="21534" name="Line 30"/>
          <p:cNvSpPr>
            <a:spLocks noChangeShapeType="1"/>
          </p:cNvSpPr>
          <p:nvPr/>
        </p:nvSpPr>
        <p:spPr bwMode="auto">
          <a:xfrm>
            <a:off x="3995738" y="3573463"/>
            <a:ext cx="0" cy="287337"/>
          </a:xfrm>
          <a:prstGeom prst="line">
            <a:avLst/>
          </a:prstGeom>
          <a:noFill/>
          <a:ln w="9525">
            <a:solidFill>
              <a:schemeClr val="tx1"/>
            </a:solidFill>
            <a:round/>
            <a:headEnd/>
            <a:tailEnd/>
          </a:ln>
          <a:effectLst/>
        </p:spPr>
        <p:txBody>
          <a:bodyPr/>
          <a:lstStyle/>
          <a:p>
            <a:endParaRPr lang="zh-CN" altLang="en-US"/>
          </a:p>
        </p:txBody>
      </p:sp>
      <p:sp>
        <p:nvSpPr>
          <p:cNvPr id="21535" name="Text Box 31"/>
          <p:cNvSpPr txBox="1">
            <a:spLocks noChangeArrowheads="1"/>
          </p:cNvSpPr>
          <p:nvPr/>
        </p:nvSpPr>
        <p:spPr bwMode="auto">
          <a:xfrm>
            <a:off x="3635375" y="3933825"/>
            <a:ext cx="720725" cy="274638"/>
          </a:xfrm>
          <a:prstGeom prst="rect">
            <a:avLst/>
          </a:prstGeom>
          <a:noFill/>
          <a:ln w="9525">
            <a:noFill/>
            <a:miter lim="800000"/>
            <a:headEnd/>
            <a:tailEnd/>
          </a:ln>
          <a:effectLst/>
        </p:spPr>
        <p:txBody>
          <a:bodyPr>
            <a:spAutoFit/>
          </a:bodyPr>
          <a:lstStyle/>
          <a:p>
            <a:pPr>
              <a:spcBef>
                <a:spcPct val="50000"/>
              </a:spcBef>
            </a:pPr>
            <a:r>
              <a:rPr lang="zh-CN" altLang="en-US" sz="1200"/>
              <a:t>作文班</a:t>
            </a:r>
          </a:p>
        </p:txBody>
      </p:sp>
      <p:sp>
        <p:nvSpPr>
          <p:cNvPr id="21536" name="Line 32"/>
          <p:cNvSpPr>
            <a:spLocks noChangeShapeType="1"/>
          </p:cNvSpPr>
          <p:nvPr/>
        </p:nvSpPr>
        <p:spPr bwMode="auto">
          <a:xfrm>
            <a:off x="4284663" y="3284538"/>
            <a:ext cx="0" cy="285750"/>
          </a:xfrm>
          <a:prstGeom prst="line">
            <a:avLst/>
          </a:prstGeom>
          <a:noFill/>
          <a:ln w="9525">
            <a:solidFill>
              <a:schemeClr val="tx1"/>
            </a:solidFill>
            <a:round/>
            <a:headEnd/>
            <a:tailEnd/>
          </a:ln>
          <a:effectLst/>
        </p:spPr>
        <p:txBody>
          <a:bodyPr/>
          <a:lstStyle/>
          <a:p>
            <a:endParaRPr lang="zh-CN" altLang="en-US"/>
          </a:p>
        </p:txBody>
      </p:sp>
      <p:sp>
        <p:nvSpPr>
          <p:cNvPr id="21537" name="Text Box 33"/>
          <p:cNvSpPr txBox="1">
            <a:spLocks noChangeArrowheads="1"/>
          </p:cNvSpPr>
          <p:nvPr/>
        </p:nvSpPr>
        <p:spPr bwMode="auto">
          <a:xfrm>
            <a:off x="3851275" y="2997200"/>
            <a:ext cx="936625" cy="274638"/>
          </a:xfrm>
          <a:prstGeom prst="rect">
            <a:avLst/>
          </a:prstGeom>
          <a:noFill/>
          <a:ln w="9525">
            <a:noFill/>
            <a:miter lim="800000"/>
            <a:headEnd/>
            <a:tailEnd/>
          </a:ln>
          <a:effectLst/>
        </p:spPr>
        <p:txBody>
          <a:bodyPr>
            <a:spAutoFit/>
          </a:bodyPr>
          <a:lstStyle/>
          <a:p>
            <a:pPr>
              <a:spcBef>
                <a:spcPct val="50000"/>
              </a:spcBef>
            </a:pPr>
            <a:r>
              <a:rPr lang="zh-CN" altLang="en-US" sz="1200"/>
              <a:t>备考培训</a:t>
            </a:r>
          </a:p>
        </p:txBody>
      </p:sp>
      <p:sp>
        <p:nvSpPr>
          <p:cNvPr id="21538" name="Oval 34"/>
          <p:cNvSpPr>
            <a:spLocks noChangeArrowheads="1"/>
          </p:cNvSpPr>
          <p:nvPr/>
        </p:nvSpPr>
        <p:spPr bwMode="auto">
          <a:xfrm>
            <a:off x="5148263" y="3284538"/>
            <a:ext cx="503237" cy="863600"/>
          </a:xfrm>
          <a:prstGeom prst="ellipse">
            <a:avLst/>
          </a:prstGeom>
          <a:solidFill>
            <a:schemeClr val="accent1"/>
          </a:solidFill>
          <a:ln w="9525">
            <a:solidFill>
              <a:schemeClr val="tx1"/>
            </a:solidFill>
            <a:round/>
            <a:headEnd/>
            <a:tailEnd/>
          </a:ln>
          <a:effectLst/>
        </p:spPr>
        <p:txBody>
          <a:bodyPr wrap="none" anchor="ctr"/>
          <a:lstStyle/>
          <a:p>
            <a:pPr algn="ctr"/>
            <a:r>
              <a:rPr lang="zh-CN" altLang="en-US"/>
              <a:t>职能技能</a:t>
            </a:r>
          </a:p>
        </p:txBody>
      </p:sp>
      <p:sp>
        <p:nvSpPr>
          <p:cNvPr id="21539" name="Oval 35"/>
          <p:cNvSpPr>
            <a:spLocks noChangeArrowheads="1"/>
          </p:cNvSpPr>
          <p:nvPr/>
        </p:nvSpPr>
        <p:spPr bwMode="auto">
          <a:xfrm>
            <a:off x="6084888" y="3286125"/>
            <a:ext cx="503237" cy="863600"/>
          </a:xfrm>
          <a:prstGeom prst="ellipse">
            <a:avLst/>
          </a:prstGeom>
          <a:solidFill>
            <a:schemeClr val="accent1"/>
          </a:solidFill>
          <a:ln w="9525">
            <a:solidFill>
              <a:schemeClr val="tx1"/>
            </a:solidFill>
            <a:round/>
            <a:headEnd/>
            <a:tailEnd/>
          </a:ln>
          <a:effectLst/>
        </p:spPr>
        <p:txBody>
          <a:bodyPr wrap="none" anchor="ctr"/>
          <a:lstStyle/>
          <a:p>
            <a:pPr algn="ctr"/>
            <a:r>
              <a:rPr lang="zh-CN" altLang="en-US"/>
              <a:t>证书考试</a:t>
            </a:r>
          </a:p>
        </p:txBody>
      </p:sp>
      <p:sp>
        <p:nvSpPr>
          <p:cNvPr id="21540" name="Oval 36"/>
          <p:cNvSpPr>
            <a:spLocks noChangeArrowheads="1"/>
          </p:cNvSpPr>
          <p:nvPr/>
        </p:nvSpPr>
        <p:spPr bwMode="auto">
          <a:xfrm>
            <a:off x="6877050" y="3284538"/>
            <a:ext cx="503238" cy="863600"/>
          </a:xfrm>
          <a:prstGeom prst="ellipse">
            <a:avLst/>
          </a:prstGeom>
          <a:solidFill>
            <a:schemeClr val="accent1"/>
          </a:solidFill>
          <a:ln w="9525">
            <a:solidFill>
              <a:schemeClr val="tx1"/>
            </a:solidFill>
            <a:round/>
            <a:headEnd/>
            <a:tailEnd/>
          </a:ln>
          <a:effectLst/>
        </p:spPr>
        <p:txBody>
          <a:bodyPr wrap="none" anchor="ctr"/>
          <a:lstStyle/>
          <a:p>
            <a:pPr algn="ctr"/>
            <a:r>
              <a:rPr lang="zh-CN" altLang="en-US"/>
              <a:t>英语等级</a:t>
            </a:r>
          </a:p>
        </p:txBody>
      </p:sp>
      <p:sp>
        <p:nvSpPr>
          <p:cNvPr id="21541" name="Line 37"/>
          <p:cNvSpPr>
            <a:spLocks noChangeShapeType="1"/>
          </p:cNvSpPr>
          <p:nvPr/>
        </p:nvSpPr>
        <p:spPr bwMode="auto">
          <a:xfrm>
            <a:off x="5435600" y="4149725"/>
            <a:ext cx="0" cy="358775"/>
          </a:xfrm>
          <a:prstGeom prst="line">
            <a:avLst/>
          </a:prstGeom>
          <a:noFill/>
          <a:ln w="9525">
            <a:solidFill>
              <a:schemeClr val="tx1"/>
            </a:solidFill>
            <a:round/>
            <a:headEnd/>
            <a:tailEnd/>
          </a:ln>
          <a:effectLst/>
        </p:spPr>
        <p:txBody>
          <a:bodyPr/>
          <a:lstStyle/>
          <a:p>
            <a:endParaRPr lang="zh-CN" altLang="en-US"/>
          </a:p>
        </p:txBody>
      </p:sp>
      <p:sp>
        <p:nvSpPr>
          <p:cNvPr id="21542" name="Line 38"/>
          <p:cNvSpPr>
            <a:spLocks noChangeShapeType="1"/>
          </p:cNvSpPr>
          <p:nvPr/>
        </p:nvSpPr>
        <p:spPr bwMode="auto">
          <a:xfrm>
            <a:off x="5435600" y="4508500"/>
            <a:ext cx="3457575" cy="0"/>
          </a:xfrm>
          <a:prstGeom prst="line">
            <a:avLst/>
          </a:prstGeom>
          <a:noFill/>
          <a:ln w="9525">
            <a:solidFill>
              <a:schemeClr val="tx1"/>
            </a:solidFill>
            <a:round/>
            <a:headEnd/>
            <a:tailEnd/>
          </a:ln>
          <a:effectLst/>
        </p:spPr>
        <p:txBody>
          <a:bodyPr/>
          <a:lstStyle/>
          <a:p>
            <a:endParaRPr lang="zh-CN" altLang="en-US"/>
          </a:p>
        </p:txBody>
      </p:sp>
      <p:sp>
        <p:nvSpPr>
          <p:cNvPr id="21543" name="Text Box 39"/>
          <p:cNvSpPr txBox="1">
            <a:spLocks noChangeArrowheads="1"/>
          </p:cNvSpPr>
          <p:nvPr/>
        </p:nvSpPr>
        <p:spPr bwMode="auto">
          <a:xfrm>
            <a:off x="5795963" y="4276725"/>
            <a:ext cx="2016125" cy="304800"/>
          </a:xfrm>
          <a:prstGeom prst="rect">
            <a:avLst/>
          </a:prstGeom>
          <a:noFill/>
          <a:ln w="9525">
            <a:noFill/>
            <a:miter lim="800000"/>
            <a:headEnd/>
            <a:tailEnd/>
          </a:ln>
          <a:effectLst/>
        </p:spPr>
        <p:txBody>
          <a:bodyPr>
            <a:spAutoFit/>
          </a:bodyPr>
          <a:lstStyle/>
          <a:p>
            <a:pPr>
              <a:spcBef>
                <a:spcPct val="50000"/>
              </a:spcBef>
            </a:pPr>
            <a:r>
              <a:rPr lang="zh-CN" altLang="en-US"/>
              <a:t>为了工作，学习编程</a:t>
            </a:r>
          </a:p>
        </p:txBody>
      </p:sp>
      <p:sp>
        <p:nvSpPr>
          <p:cNvPr id="21544" name="Line 40"/>
          <p:cNvSpPr>
            <a:spLocks noChangeShapeType="1"/>
          </p:cNvSpPr>
          <p:nvPr/>
        </p:nvSpPr>
        <p:spPr bwMode="auto">
          <a:xfrm>
            <a:off x="5724525" y="4508500"/>
            <a:ext cx="0" cy="288925"/>
          </a:xfrm>
          <a:prstGeom prst="line">
            <a:avLst/>
          </a:prstGeom>
          <a:noFill/>
          <a:ln w="9525">
            <a:solidFill>
              <a:schemeClr val="tx1"/>
            </a:solidFill>
            <a:round/>
            <a:headEnd/>
            <a:tailEnd/>
          </a:ln>
          <a:effectLst/>
        </p:spPr>
        <p:txBody>
          <a:bodyPr/>
          <a:lstStyle/>
          <a:p>
            <a:endParaRPr lang="zh-CN" altLang="en-US"/>
          </a:p>
        </p:txBody>
      </p:sp>
      <p:sp>
        <p:nvSpPr>
          <p:cNvPr id="21545" name="Text Box 41"/>
          <p:cNvSpPr txBox="1">
            <a:spLocks noChangeArrowheads="1"/>
          </p:cNvSpPr>
          <p:nvPr/>
        </p:nvSpPr>
        <p:spPr bwMode="auto">
          <a:xfrm>
            <a:off x="5364163" y="4868863"/>
            <a:ext cx="719137" cy="304800"/>
          </a:xfrm>
          <a:prstGeom prst="rect">
            <a:avLst/>
          </a:prstGeom>
          <a:noFill/>
          <a:ln w="9525">
            <a:noFill/>
            <a:miter lim="800000"/>
            <a:headEnd/>
            <a:tailEnd/>
          </a:ln>
          <a:effectLst/>
        </p:spPr>
        <p:txBody>
          <a:bodyPr>
            <a:spAutoFit/>
          </a:bodyPr>
          <a:lstStyle/>
          <a:p>
            <a:pPr>
              <a:spcBef>
                <a:spcPct val="50000"/>
              </a:spcBef>
            </a:pPr>
            <a:r>
              <a:rPr lang="en-US" altLang="zh-CN"/>
              <a:t> Java</a:t>
            </a:r>
          </a:p>
        </p:txBody>
      </p:sp>
      <p:sp>
        <p:nvSpPr>
          <p:cNvPr id="21546" name="Line 42"/>
          <p:cNvSpPr>
            <a:spLocks noChangeShapeType="1"/>
          </p:cNvSpPr>
          <p:nvPr/>
        </p:nvSpPr>
        <p:spPr bwMode="auto">
          <a:xfrm>
            <a:off x="6372225" y="4508500"/>
            <a:ext cx="0" cy="288925"/>
          </a:xfrm>
          <a:prstGeom prst="line">
            <a:avLst/>
          </a:prstGeom>
          <a:noFill/>
          <a:ln w="9525">
            <a:solidFill>
              <a:schemeClr val="tx1"/>
            </a:solidFill>
            <a:round/>
            <a:headEnd/>
            <a:tailEnd/>
          </a:ln>
          <a:effectLst/>
        </p:spPr>
        <p:txBody>
          <a:bodyPr/>
          <a:lstStyle/>
          <a:p>
            <a:endParaRPr lang="zh-CN" altLang="en-US"/>
          </a:p>
        </p:txBody>
      </p:sp>
      <p:sp>
        <p:nvSpPr>
          <p:cNvPr id="21547" name="Text Box 43"/>
          <p:cNvSpPr txBox="1">
            <a:spLocks noChangeArrowheads="1"/>
          </p:cNvSpPr>
          <p:nvPr/>
        </p:nvSpPr>
        <p:spPr bwMode="auto">
          <a:xfrm>
            <a:off x="6011863" y="4868863"/>
            <a:ext cx="719137" cy="304800"/>
          </a:xfrm>
          <a:prstGeom prst="rect">
            <a:avLst/>
          </a:prstGeom>
          <a:noFill/>
          <a:ln w="9525">
            <a:noFill/>
            <a:miter lim="800000"/>
            <a:headEnd/>
            <a:tailEnd/>
          </a:ln>
          <a:effectLst/>
        </p:spPr>
        <p:txBody>
          <a:bodyPr>
            <a:spAutoFit/>
          </a:bodyPr>
          <a:lstStyle/>
          <a:p>
            <a:pPr>
              <a:spcBef>
                <a:spcPct val="50000"/>
              </a:spcBef>
            </a:pPr>
            <a:r>
              <a:rPr lang="en-US" altLang="zh-CN"/>
              <a:t>PHP</a:t>
            </a:r>
          </a:p>
        </p:txBody>
      </p:sp>
      <p:sp>
        <p:nvSpPr>
          <p:cNvPr id="21548" name="Line 44"/>
          <p:cNvSpPr>
            <a:spLocks noChangeShapeType="1"/>
          </p:cNvSpPr>
          <p:nvPr/>
        </p:nvSpPr>
        <p:spPr bwMode="auto">
          <a:xfrm>
            <a:off x="6877050" y="4508500"/>
            <a:ext cx="0" cy="288925"/>
          </a:xfrm>
          <a:prstGeom prst="line">
            <a:avLst/>
          </a:prstGeom>
          <a:noFill/>
          <a:ln w="9525">
            <a:solidFill>
              <a:schemeClr val="tx1"/>
            </a:solidFill>
            <a:round/>
            <a:headEnd/>
            <a:tailEnd/>
          </a:ln>
          <a:effectLst/>
        </p:spPr>
        <p:txBody>
          <a:bodyPr/>
          <a:lstStyle/>
          <a:p>
            <a:endParaRPr lang="zh-CN" altLang="en-US"/>
          </a:p>
        </p:txBody>
      </p:sp>
      <p:sp>
        <p:nvSpPr>
          <p:cNvPr id="21549" name="Text Box 45"/>
          <p:cNvSpPr txBox="1">
            <a:spLocks noChangeArrowheads="1"/>
          </p:cNvSpPr>
          <p:nvPr/>
        </p:nvSpPr>
        <p:spPr bwMode="auto">
          <a:xfrm>
            <a:off x="8243888" y="4868863"/>
            <a:ext cx="719137" cy="304800"/>
          </a:xfrm>
          <a:prstGeom prst="rect">
            <a:avLst/>
          </a:prstGeom>
          <a:noFill/>
          <a:ln w="9525">
            <a:noFill/>
            <a:miter lim="800000"/>
            <a:headEnd/>
            <a:tailEnd/>
          </a:ln>
          <a:effectLst/>
        </p:spPr>
        <p:txBody>
          <a:bodyPr>
            <a:spAutoFit/>
          </a:bodyPr>
          <a:lstStyle/>
          <a:p>
            <a:pPr>
              <a:spcBef>
                <a:spcPct val="50000"/>
              </a:spcBef>
            </a:pPr>
            <a:r>
              <a:rPr lang="zh-CN" altLang="en-US"/>
              <a:t>设计类</a:t>
            </a:r>
          </a:p>
        </p:txBody>
      </p:sp>
      <p:sp>
        <p:nvSpPr>
          <p:cNvPr id="21550" name="Line 46"/>
          <p:cNvSpPr>
            <a:spLocks noChangeShapeType="1"/>
          </p:cNvSpPr>
          <p:nvPr/>
        </p:nvSpPr>
        <p:spPr bwMode="auto">
          <a:xfrm>
            <a:off x="7380288" y="4508500"/>
            <a:ext cx="0" cy="288925"/>
          </a:xfrm>
          <a:prstGeom prst="line">
            <a:avLst/>
          </a:prstGeom>
          <a:noFill/>
          <a:ln w="9525">
            <a:solidFill>
              <a:schemeClr val="tx1"/>
            </a:solidFill>
            <a:round/>
            <a:headEnd/>
            <a:tailEnd/>
          </a:ln>
          <a:effectLst/>
        </p:spPr>
        <p:txBody>
          <a:bodyPr/>
          <a:lstStyle/>
          <a:p>
            <a:endParaRPr lang="zh-CN" altLang="en-US"/>
          </a:p>
        </p:txBody>
      </p:sp>
      <p:sp>
        <p:nvSpPr>
          <p:cNvPr id="21551" name="Text Box 47"/>
          <p:cNvSpPr txBox="1">
            <a:spLocks noChangeArrowheads="1"/>
          </p:cNvSpPr>
          <p:nvPr/>
        </p:nvSpPr>
        <p:spPr bwMode="auto">
          <a:xfrm>
            <a:off x="6443663" y="4868863"/>
            <a:ext cx="792162" cy="304800"/>
          </a:xfrm>
          <a:prstGeom prst="rect">
            <a:avLst/>
          </a:prstGeom>
          <a:noFill/>
          <a:ln w="9525">
            <a:noFill/>
            <a:miter lim="800000"/>
            <a:headEnd/>
            <a:tailEnd/>
          </a:ln>
          <a:effectLst/>
        </p:spPr>
        <p:txBody>
          <a:bodyPr>
            <a:spAutoFit/>
          </a:bodyPr>
          <a:lstStyle/>
          <a:p>
            <a:pPr>
              <a:spcBef>
                <a:spcPct val="50000"/>
              </a:spcBef>
            </a:pPr>
            <a:r>
              <a:rPr lang="en-US" altLang="zh-CN"/>
              <a:t> Python</a:t>
            </a:r>
          </a:p>
        </p:txBody>
      </p:sp>
      <p:sp>
        <p:nvSpPr>
          <p:cNvPr id="21552" name="Text Box 48"/>
          <p:cNvSpPr txBox="1">
            <a:spLocks noChangeArrowheads="1"/>
          </p:cNvSpPr>
          <p:nvPr/>
        </p:nvSpPr>
        <p:spPr bwMode="auto">
          <a:xfrm>
            <a:off x="7019925" y="4868863"/>
            <a:ext cx="792163" cy="304800"/>
          </a:xfrm>
          <a:prstGeom prst="rect">
            <a:avLst/>
          </a:prstGeom>
          <a:noFill/>
          <a:ln w="9525">
            <a:noFill/>
            <a:miter lim="800000"/>
            <a:headEnd/>
            <a:tailEnd/>
          </a:ln>
          <a:effectLst/>
        </p:spPr>
        <p:txBody>
          <a:bodyPr>
            <a:spAutoFit/>
          </a:bodyPr>
          <a:lstStyle/>
          <a:p>
            <a:pPr>
              <a:spcBef>
                <a:spcPct val="50000"/>
              </a:spcBef>
            </a:pPr>
            <a:r>
              <a:rPr lang="en-US" altLang="zh-CN"/>
              <a:t>   C#</a:t>
            </a:r>
          </a:p>
        </p:txBody>
      </p:sp>
      <p:sp>
        <p:nvSpPr>
          <p:cNvPr id="21553" name="Line 49"/>
          <p:cNvSpPr>
            <a:spLocks noChangeShapeType="1"/>
          </p:cNvSpPr>
          <p:nvPr/>
        </p:nvSpPr>
        <p:spPr bwMode="auto">
          <a:xfrm>
            <a:off x="7956550" y="4508500"/>
            <a:ext cx="0" cy="288925"/>
          </a:xfrm>
          <a:prstGeom prst="line">
            <a:avLst/>
          </a:prstGeom>
          <a:noFill/>
          <a:ln w="9525">
            <a:solidFill>
              <a:schemeClr val="tx1"/>
            </a:solidFill>
            <a:round/>
            <a:headEnd/>
            <a:tailEnd/>
          </a:ln>
          <a:effectLst/>
        </p:spPr>
        <p:txBody>
          <a:bodyPr/>
          <a:lstStyle/>
          <a:p>
            <a:endParaRPr lang="zh-CN" altLang="en-US"/>
          </a:p>
        </p:txBody>
      </p:sp>
      <p:sp>
        <p:nvSpPr>
          <p:cNvPr id="21554" name="Text Box 50"/>
          <p:cNvSpPr txBox="1">
            <a:spLocks noChangeArrowheads="1"/>
          </p:cNvSpPr>
          <p:nvPr/>
        </p:nvSpPr>
        <p:spPr bwMode="auto">
          <a:xfrm>
            <a:off x="7524750" y="4868863"/>
            <a:ext cx="792163" cy="304800"/>
          </a:xfrm>
          <a:prstGeom prst="rect">
            <a:avLst/>
          </a:prstGeom>
          <a:noFill/>
          <a:ln w="9525">
            <a:noFill/>
            <a:miter lim="800000"/>
            <a:headEnd/>
            <a:tailEnd/>
          </a:ln>
          <a:effectLst/>
        </p:spPr>
        <p:txBody>
          <a:bodyPr>
            <a:spAutoFit/>
          </a:bodyPr>
          <a:lstStyle/>
          <a:p>
            <a:pPr>
              <a:spcBef>
                <a:spcPct val="50000"/>
              </a:spcBef>
            </a:pPr>
            <a:r>
              <a:rPr lang="en-US" altLang="zh-CN"/>
              <a:t>   APP</a:t>
            </a:r>
          </a:p>
        </p:txBody>
      </p:sp>
      <p:sp>
        <p:nvSpPr>
          <p:cNvPr id="21555" name="Line 51"/>
          <p:cNvSpPr>
            <a:spLocks noChangeShapeType="1"/>
          </p:cNvSpPr>
          <p:nvPr/>
        </p:nvSpPr>
        <p:spPr bwMode="auto">
          <a:xfrm>
            <a:off x="8604250" y="4508500"/>
            <a:ext cx="0" cy="288925"/>
          </a:xfrm>
          <a:prstGeom prst="line">
            <a:avLst/>
          </a:prstGeom>
          <a:noFill/>
          <a:ln w="9525">
            <a:solidFill>
              <a:schemeClr val="tx1"/>
            </a:solidFill>
            <a:round/>
            <a:headEnd/>
            <a:tailEnd/>
          </a:ln>
          <a:effectLst/>
        </p:spPr>
        <p:txBody>
          <a:bodyPr/>
          <a:lstStyle/>
          <a:p>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zh-CN" altLang="en-US" sz="3200" b="1" smtClean="0">
                <a:latin typeface="Arial" charset="0"/>
                <a:ea typeface="宋体" charset="-122"/>
                <a:cs typeface="Arial" charset="0"/>
              </a:rPr>
              <a:t>在线教育格局</a:t>
            </a:r>
          </a:p>
        </p:txBody>
      </p:sp>
      <p:sp>
        <p:nvSpPr>
          <p:cNvPr id="38915" name="Text Box 3"/>
          <p:cNvSpPr txBox="1">
            <a:spLocks noChangeArrowheads="1"/>
          </p:cNvSpPr>
          <p:nvPr/>
        </p:nvSpPr>
        <p:spPr bwMode="auto">
          <a:xfrm>
            <a:off x="611188" y="1700213"/>
            <a:ext cx="7704137" cy="3013075"/>
          </a:xfrm>
          <a:prstGeom prst="rect">
            <a:avLst/>
          </a:prstGeom>
          <a:noFill/>
          <a:ln w="9525">
            <a:noFill/>
            <a:miter lim="800000"/>
            <a:headEnd/>
            <a:tailEnd/>
          </a:ln>
          <a:effectLst/>
        </p:spPr>
        <p:txBody>
          <a:bodyPr>
            <a:spAutoFit/>
          </a:bodyPr>
          <a:lstStyle/>
          <a:p>
            <a:pPr>
              <a:buFont typeface="Wingdings" pitchFamily="2" charset="2"/>
              <a:buChar char="n"/>
            </a:pPr>
            <a:r>
              <a:rPr lang="zh-CN" altLang="en-US" sz="2400" b="1">
                <a:latin typeface="宋体" charset="-122"/>
              </a:rPr>
              <a:t>应试教育类</a:t>
            </a:r>
          </a:p>
          <a:p>
            <a:pPr>
              <a:buFont typeface="Wingdings" pitchFamily="2" charset="2"/>
              <a:buChar char="n"/>
            </a:pPr>
            <a:r>
              <a:rPr lang="zh-CN" altLang="en-US" sz="2400" b="1">
                <a:latin typeface="宋体" charset="-122"/>
              </a:rPr>
              <a:t>职业教育类</a:t>
            </a:r>
          </a:p>
          <a:p>
            <a:pPr>
              <a:buFont typeface="Wingdings" pitchFamily="2" charset="2"/>
              <a:buChar char="n"/>
            </a:pPr>
            <a:r>
              <a:rPr lang="zh-CN" altLang="en-US" sz="2400" b="1">
                <a:latin typeface="宋体" charset="-122"/>
              </a:rPr>
              <a:t>课程平台类</a:t>
            </a:r>
          </a:p>
          <a:p>
            <a:pPr>
              <a:buFont typeface="Wingdings" pitchFamily="2" charset="2"/>
              <a:buChar char="n"/>
            </a:pPr>
            <a:r>
              <a:rPr lang="zh-CN" altLang="en-US" sz="2400" b="1">
                <a:latin typeface="宋体" charset="-122"/>
              </a:rPr>
              <a:t>家庭教育类</a:t>
            </a:r>
          </a:p>
          <a:p>
            <a:pPr>
              <a:buFont typeface="Wingdings" pitchFamily="2" charset="2"/>
              <a:buChar char="n"/>
            </a:pPr>
            <a:r>
              <a:rPr lang="zh-CN" altLang="en-US" sz="2400" b="1">
                <a:latin typeface="宋体" charset="-122"/>
              </a:rPr>
              <a:t>编程教育类：</a:t>
            </a:r>
          </a:p>
          <a:p>
            <a:pPr>
              <a:buFont typeface="Wingdings" pitchFamily="2" charset="2"/>
              <a:buNone/>
            </a:pPr>
            <a:endParaRPr lang="zh-CN" altLang="en-US" sz="2400" b="1">
              <a:latin typeface="宋体" charset="-122"/>
            </a:endParaRPr>
          </a:p>
          <a:p>
            <a:pPr>
              <a:buFont typeface="Wingdings" pitchFamily="2" charset="2"/>
              <a:buNone/>
            </a:pPr>
            <a:r>
              <a:rPr lang="zh-CN" altLang="en-US" sz="2400" b="1">
                <a:latin typeface="宋体" charset="-122"/>
              </a:rPr>
              <a:t> 淘宝教育     腾讯课堂    百度传课    </a:t>
            </a:r>
            <a:r>
              <a:rPr lang="en-US" altLang="zh-CN" sz="2400" b="1">
                <a:latin typeface="宋体" charset="-122"/>
              </a:rPr>
              <a:t>58+</a:t>
            </a:r>
            <a:r>
              <a:rPr lang="zh-CN" altLang="en-US" sz="2400" b="1">
                <a:latin typeface="宋体" charset="-122"/>
              </a:rPr>
              <a:t>好老师</a:t>
            </a:r>
          </a:p>
          <a:p>
            <a:pPr>
              <a:buFont typeface="Wingdings" pitchFamily="2" charset="2"/>
              <a:buNone/>
            </a:pPr>
            <a:r>
              <a:rPr lang="zh-CN" altLang="en-US" sz="2400" b="1">
                <a:latin typeface="宋体" charset="-122"/>
              </a:rPr>
              <a:t>网易云课堂     </a:t>
            </a:r>
            <a:r>
              <a:rPr lang="en-US" altLang="zh-CN" sz="2400" b="1">
                <a:latin typeface="宋体" charset="-122"/>
              </a:rPr>
              <a:t>51CTO   </a:t>
            </a:r>
            <a:r>
              <a:rPr lang="zh-CN" altLang="en-US" sz="2400" b="1">
                <a:latin typeface="宋体" charset="-122"/>
              </a:rPr>
              <a:t>编程培训机构     **学院</a:t>
            </a:r>
          </a:p>
        </p:txBody>
      </p:sp>
      <p:sp>
        <p:nvSpPr>
          <p:cNvPr id="38917" name="Text Box 5"/>
          <p:cNvSpPr txBox="1">
            <a:spLocks noChangeArrowheads="1"/>
          </p:cNvSpPr>
          <p:nvPr/>
        </p:nvSpPr>
        <p:spPr bwMode="auto">
          <a:xfrm>
            <a:off x="611188" y="4941888"/>
            <a:ext cx="7705725" cy="1004887"/>
          </a:xfrm>
          <a:prstGeom prst="rect">
            <a:avLst/>
          </a:prstGeom>
          <a:noFill/>
          <a:ln w="9525">
            <a:noFill/>
            <a:miter lim="800000"/>
            <a:headEnd/>
            <a:tailEnd/>
          </a:ln>
          <a:effectLst/>
        </p:spPr>
        <p:txBody>
          <a:bodyPr>
            <a:spAutoFit/>
          </a:bodyPr>
          <a:lstStyle/>
          <a:p>
            <a:pPr>
              <a:spcBef>
                <a:spcPct val="50000"/>
              </a:spcBef>
            </a:pPr>
            <a:r>
              <a:rPr lang="zh-CN" altLang="en-US" sz="2400">
                <a:latin typeface="宋体" charset="-122"/>
              </a:rPr>
              <a:t>总结：国外的在线教育模式也迅速的</a:t>
            </a:r>
            <a:r>
              <a:rPr lang="en-US" altLang="zh-CN" sz="2400" b="1">
                <a:latin typeface="宋体" charset="-122"/>
              </a:rPr>
              <a:t>copy2China</a:t>
            </a:r>
            <a:r>
              <a:rPr lang="en-US" altLang="zh-CN" sz="2400">
                <a:latin typeface="宋体" charset="-122"/>
              </a:rPr>
              <a:t>... </a:t>
            </a:r>
          </a:p>
          <a:p>
            <a:pPr>
              <a:spcBef>
                <a:spcPct val="50000"/>
              </a:spcBef>
            </a:pPr>
            <a:r>
              <a:rPr lang="zh-CN" altLang="en-US" sz="2400">
                <a:latin typeface="宋体" charset="-122"/>
              </a:rPr>
              <a:t>      一片厮杀局面</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zh-CN" altLang="en-US" sz="3200" b="1" smtClean="0">
                <a:latin typeface="Arial" charset="0"/>
                <a:ea typeface="宋体" charset="-122"/>
                <a:cs typeface="Arial" charset="0"/>
              </a:rPr>
              <a:t>垂直细化市场</a:t>
            </a:r>
            <a:r>
              <a:rPr lang="en-US" altLang="zh-CN" sz="3200" b="1" smtClean="0">
                <a:latin typeface="Arial" charset="0"/>
                <a:ea typeface="宋体" charset="-122"/>
                <a:cs typeface="Arial" charset="0"/>
              </a:rPr>
              <a:t>-</a:t>
            </a:r>
            <a:r>
              <a:rPr lang="zh-CN" altLang="en-US" sz="3200" b="1" smtClean="0">
                <a:latin typeface="Arial" charset="0"/>
                <a:ea typeface="宋体" charset="-122"/>
                <a:cs typeface="Arial" charset="0"/>
              </a:rPr>
              <a:t>开辟另一个片蓝海</a:t>
            </a:r>
            <a:endParaRPr lang="en-US" altLang="zh-CN" sz="3200" b="1" smtClean="0">
              <a:latin typeface="Arial" charset="0"/>
              <a:ea typeface="宋体" charset="-122"/>
              <a:cs typeface="Arial" charset="0"/>
            </a:endParaRPr>
          </a:p>
        </p:txBody>
      </p:sp>
      <p:sp>
        <p:nvSpPr>
          <p:cNvPr id="40963" name="Text Box 3"/>
          <p:cNvSpPr txBox="1">
            <a:spLocks noChangeArrowheads="1"/>
          </p:cNvSpPr>
          <p:nvPr/>
        </p:nvSpPr>
        <p:spPr bwMode="auto">
          <a:xfrm>
            <a:off x="611188" y="1700213"/>
            <a:ext cx="7704137" cy="730250"/>
          </a:xfrm>
          <a:prstGeom prst="rect">
            <a:avLst/>
          </a:prstGeom>
          <a:noFill/>
          <a:ln w="9525">
            <a:noFill/>
            <a:miter lim="800000"/>
            <a:headEnd/>
            <a:tailEnd/>
          </a:ln>
          <a:effectLst/>
        </p:spPr>
        <p:txBody>
          <a:bodyPr>
            <a:spAutoFit/>
          </a:bodyPr>
          <a:lstStyle/>
          <a:p>
            <a:pPr>
              <a:lnSpc>
                <a:spcPct val="150000"/>
              </a:lnSpc>
              <a:buFont typeface="Wingdings" pitchFamily="2" charset="2"/>
              <a:buNone/>
            </a:pPr>
            <a:r>
              <a:rPr lang="zh-CN" altLang="en-US" b="1">
                <a:latin typeface="宋体" charset="-122"/>
              </a:rPr>
              <a:t>爱沙尼亚和英国等国家已经将</a:t>
            </a:r>
            <a:r>
              <a:rPr lang="en-US" altLang="zh-CN" b="1">
                <a:latin typeface="宋体" charset="-122"/>
              </a:rPr>
              <a:t>Coding</a:t>
            </a:r>
            <a:r>
              <a:rPr lang="zh-CN" altLang="en-US" b="1">
                <a:latin typeface="宋体" charset="-122"/>
              </a:rPr>
              <a:t>列入全国课纲。许多国家的政策制定者已经意识到程序设计和</a:t>
            </a:r>
            <a:r>
              <a:rPr lang="en-US" altLang="zh-CN" b="1">
                <a:latin typeface="宋体" charset="-122"/>
              </a:rPr>
              <a:t>IT</a:t>
            </a:r>
            <a:r>
              <a:rPr lang="zh-CN" altLang="en-US" b="1">
                <a:latin typeface="宋体" charset="-122"/>
              </a:rPr>
              <a:t>工作对于国家经济的重要性，并开始考虑全国性的编程教育</a:t>
            </a:r>
            <a:r>
              <a:rPr lang="en-US" altLang="zh-CN" b="1">
                <a:latin typeface="宋体" charset="-122"/>
              </a:rPr>
              <a:t>! </a:t>
            </a:r>
          </a:p>
        </p:txBody>
      </p:sp>
      <p:sp>
        <p:nvSpPr>
          <p:cNvPr id="40965" name="Text Box 5"/>
          <p:cNvSpPr txBox="1">
            <a:spLocks noChangeArrowheads="1"/>
          </p:cNvSpPr>
          <p:nvPr/>
        </p:nvSpPr>
        <p:spPr bwMode="auto">
          <a:xfrm>
            <a:off x="611188" y="2492375"/>
            <a:ext cx="7632700" cy="3057525"/>
          </a:xfrm>
          <a:prstGeom prst="rect">
            <a:avLst/>
          </a:prstGeom>
          <a:noFill/>
          <a:ln w="9525">
            <a:noFill/>
            <a:miter lim="800000"/>
            <a:headEnd/>
            <a:tailEnd/>
          </a:ln>
          <a:effectLst/>
        </p:spPr>
        <p:txBody>
          <a:bodyPr>
            <a:spAutoFit/>
          </a:bodyPr>
          <a:lstStyle/>
          <a:p>
            <a:pPr>
              <a:lnSpc>
                <a:spcPct val="150000"/>
              </a:lnSpc>
            </a:pPr>
            <a:r>
              <a:rPr lang="en-US" altLang="zh-CN" sz="1800" b="1">
                <a:solidFill>
                  <a:schemeClr val="hlink"/>
                </a:solidFill>
              </a:rPr>
              <a:t>1.</a:t>
            </a:r>
            <a:r>
              <a:rPr lang="en-US" altLang="zh-CN" sz="1800">
                <a:solidFill>
                  <a:schemeClr val="hlink"/>
                </a:solidFill>
              </a:rPr>
              <a:t> </a:t>
            </a:r>
            <a:r>
              <a:rPr lang="zh-CN" altLang="en-US" sz="1800" b="1">
                <a:solidFill>
                  <a:schemeClr val="hlink"/>
                </a:solidFill>
              </a:rPr>
              <a:t>编程教育可以帮助学生获得与当今就业市场密切相关的职业技能：</a:t>
            </a:r>
          </a:p>
          <a:p>
            <a:pPr>
              <a:lnSpc>
                <a:spcPct val="150000"/>
              </a:lnSpc>
            </a:pPr>
            <a:r>
              <a:rPr lang="zh-CN" altLang="en-US"/>
              <a:t>支持者：「全世界有越来越跟</a:t>
            </a:r>
            <a:r>
              <a:rPr lang="en-US" altLang="zh-CN"/>
              <a:t>IT</a:t>
            </a:r>
            <a:r>
              <a:rPr lang="zh-CN" altLang="en-US"/>
              <a:t>相关的工作，我们的学校难道不应该帮助学生为竞争这类型的工作机会做好准备吗？」而批评者的响应是：「很多以职业技能培训为目标的程序教育实际上都是浪费时间，因为它们针对的是今天的就业市场，而不是明天的就业市场；大部分类似的教育计划都是出于营利的目的，而且其中有很多都几乎没有教学价值</a:t>
            </a:r>
            <a:r>
              <a:rPr lang="en-US" altLang="zh-CN"/>
              <a:t>——</a:t>
            </a:r>
            <a:r>
              <a:rPr lang="zh-CN" altLang="en-US"/>
              <a:t>甚至还有一些声称教程序的课程最终只是教授基本的办公软件，如</a:t>
            </a:r>
            <a:r>
              <a:rPr lang="en-US" altLang="zh-CN"/>
              <a:t>Word, Excel</a:t>
            </a:r>
            <a:r>
              <a:rPr lang="zh-CN" altLang="en-US"/>
              <a:t>和</a:t>
            </a:r>
            <a:r>
              <a:rPr lang="en-US" altLang="zh-CN"/>
              <a:t>PPT</a:t>
            </a:r>
            <a:r>
              <a:rPr lang="zh-CN" altLang="en-US"/>
              <a:t>等。」</a:t>
            </a:r>
          </a:p>
          <a:p>
            <a:pPr>
              <a:lnSpc>
                <a:spcPct val="150000"/>
              </a:lnSpc>
            </a:pPr>
            <a:endParaRPr lang="zh-CN" altLang="en-US" b="1"/>
          </a:p>
          <a:p>
            <a:pPr>
              <a:lnSpc>
                <a:spcPct val="150000"/>
              </a:lnSpc>
            </a:pPr>
            <a:r>
              <a:rPr lang="zh-CN" altLang="en-US" b="1"/>
              <a:t>在中国，也许你第一个想到的就是学校的计算机课。通常学学简单的软件应用学生们就拿来上上网玩游戏，打发一下时间就下课了</a:t>
            </a:r>
            <a:r>
              <a:rPr lang="en-US" altLang="zh-CN" b="1"/>
              <a:t>…</a:t>
            </a:r>
            <a:endParaRPr lang="zh-CN" altLang="en-US" b="1"/>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zh-CN" altLang="en-US" sz="3200" b="1" smtClean="0">
                <a:latin typeface="Arial" charset="0"/>
                <a:ea typeface="宋体" charset="-122"/>
                <a:cs typeface="Arial" charset="0"/>
              </a:rPr>
              <a:t>垂直细化市场</a:t>
            </a:r>
            <a:r>
              <a:rPr lang="en-US" altLang="zh-CN" sz="3200" b="1" smtClean="0">
                <a:latin typeface="Arial" charset="0"/>
                <a:ea typeface="宋体" charset="-122"/>
                <a:cs typeface="Arial" charset="0"/>
              </a:rPr>
              <a:t>-</a:t>
            </a:r>
            <a:r>
              <a:rPr lang="zh-CN" altLang="en-US" sz="3200" b="1" smtClean="0">
                <a:latin typeface="Arial" charset="0"/>
                <a:ea typeface="宋体" charset="-122"/>
                <a:cs typeface="Arial" charset="0"/>
              </a:rPr>
              <a:t>开辟另一个片蓝海</a:t>
            </a:r>
          </a:p>
        </p:txBody>
      </p:sp>
      <p:sp>
        <p:nvSpPr>
          <p:cNvPr id="43012" name="Text Box 4"/>
          <p:cNvSpPr txBox="1">
            <a:spLocks noChangeArrowheads="1"/>
          </p:cNvSpPr>
          <p:nvPr/>
        </p:nvSpPr>
        <p:spPr bwMode="auto">
          <a:xfrm>
            <a:off x="611188" y="2492375"/>
            <a:ext cx="7632700" cy="2100263"/>
          </a:xfrm>
          <a:prstGeom prst="rect">
            <a:avLst/>
          </a:prstGeom>
          <a:noFill/>
          <a:ln w="9525">
            <a:noFill/>
            <a:miter lim="800000"/>
            <a:headEnd/>
            <a:tailEnd/>
          </a:ln>
          <a:effectLst/>
        </p:spPr>
        <p:txBody>
          <a:bodyPr>
            <a:spAutoFit/>
          </a:bodyPr>
          <a:lstStyle/>
          <a:p>
            <a:pPr>
              <a:lnSpc>
                <a:spcPct val="150000"/>
              </a:lnSpc>
            </a:pPr>
            <a:r>
              <a:rPr lang="en-US" altLang="zh-CN" sz="1800" b="1">
                <a:solidFill>
                  <a:schemeClr val="hlink"/>
                </a:solidFill>
              </a:rPr>
              <a:t>2.</a:t>
            </a:r>
            <a:r>
              <a:rPr lang="en-US" altLang="zh-CN" sz="1800">
                <a:solidFill>
                  <a:schemeClr val="hlink"/>
                </a:solidFill>
              </a:rPr>
              <a:t> </a:t>
            </a:r>
            <a:r>
              <a:rPr lang="zh-CN" altLang="en-US" sz="1800" b="1">
                <a:solidFill>
                  <a:schemeClr val="hlink"/>
                </a:solidFill>
              </a:rPr>
              <a:t>编程可以开发孩子的逻辑思维与问题解决能力：</a:t>
            </a:r>
          </a:p>
          <a:p>
            <a:pPr>
              <a:lnSpc>
                <a:spcPct val="150000"/>
              </a:lnSpc>
            </a:pPr>
            <a:r>
              <a:rPr lang="zh-CN" altLang="en-US"/>
              <a:t>很少有人会反对这种观点。如果教得好的话，编程的确可以培养人们的逻辑思考能力和问题解决能力。批评者会说：这些能力并非只能通过编程课程来开发。实际上，这些能力的培养应该融合进整个课程体系中，而非仅仅是一门课。</a:t>
            </a:r>
            <a:endParaRPr lang="en-US" altLang="zh-CN"/>
          </a:p>
          <a:p>
            <a:pPr>
              <a:lnSpc>
                <a:spcPct val="150000"/>
              </a:lnSpc>
            </a:pPr>
            <a:r>
              <a:rPr lang="zh-CN" altLang="en-US"/>
              <a:t>在中国，近年来有翻转教育的兴起，将这些活用创新的教学方式融入课程，但还不够普及，你的孩子要够幸运才有机会遇上这样的老师。</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zh-CN" altLang="en-US" sz="3200" b="1" smtClean="0">
                <a:latin typeface="Arial" charset="0"/>
                <a:ea typeface="宋体" charset="-122"/>
                <a:cs typeface="Arial" charset="0"/>
              </a:rPr>
              <a:t>垂直细化市场</a:t>
            </a:r>
            <a:r>
              <a:rPr lang="en-US" altLang="zh-CN" sz="3200" b="1" smtClean="0">
                <a:latin typeface="Arial" charset="0"/>
                <a:ea typeface="宋体" charset="-122"/>
                <a:cs typeface="Arial" charset="0"/>
              </a:rPr>
              <a:t>-</a:t>
            </a:r>
            <a:r>
              <a:rPr lang="zh-CN" altLang="en-US" sz="3200" b="1" smtClean="0">
                <a:latin typeface="Arial" charset="0"/>
                <a:ea typeface="宋体" charset="-122"/>
                <a:cs typeface="Arial" charset="0"/>
              </a:rPr>
              <a:t>开辟另一个片蓝海</a:t>
            </a:r>
          </a:p>
        </p:txBody>
      </p:sp>
      <p:sp>
        <p:nvSpPr>
          <p:cNvPr id="45060" name="Text Box 4"/>
          <p:cNvSpPr txBox="1">
            <a:spLocks noChangeArrowheads="1"/>
          </p:cNvSpPr>
          <p:nvPr/>
        </p:nvSpPr>
        <p:spPr bwMode="auto">
          <a:xfrm>
            <a:off x="611188" y="2492375"/>
            <a:ext cx="7632700" cy="1414463"/>
          </a:xfrm>
          <a:prstGeom prst="rect">
            <a:avLst/>
          </a:prstGeom>
          <a:noFill/>
          <a:ln w="9525">
            <a:noFill/>
            <a:miter lim="800000"/>
            <a:headEnd/>
            <a:tailEnd/>
          </a:ln>
          <a:effectLst/>
        </p:spPr>
        <p:txBody>
          <a:bodyPr>
            <a:spAutoFit/>
          </a:bodyPr>
          <a:lstStyle/>
          <a:p>
            <a:pPr>
              <a:lnSpc>
                <a:spcPct val="145000"/>
              </a:lnSpc>
            </a:pPr>
            <a:r>
              <a:rPr lang="en-US" altLang="zh-CN" sz="1800" b="1">
                <a:solidFill>
                  <a:schemeClr val="hlink"/>
                </a:solidFill>
              </a:rPr>
              <a:t>3.</a:t>
            </a:r>
            <a:r>
              <a:rPr lang="en-US" altLang="zh-CN" sz="1800">
                <a:solidFill>
                  <a:schemeClr val="hlink"/>
                </a:solidFill>
              </a:rPr>
              <a:t> </a:t>
            </a:r>
            <a:r>
              <a:rPr lang="zh-CN" altLang="en-US" sz="1800" b="1">
                <a:solidFill>
                  <a:schemeClr val="hlink"/>
                </a:solidFill>
              </a:rPr>
              <a:t>理解编程能够帮助学生们更好地理解世界的本质：</a:t>
            </a:r>
          </a:p>
          <a:p>
            <a:pPr>
              <a:lnSpc>
                <a:spcPct val="145000"/>
              </a:lnSpc>
            </a:pPr>
            <a:r>
              <a:rPr lang="zh-CN" altLang="en-US"/>
              <a:t>这一点也很少有人反对。不过，值得一提的是，很多编程教育的批评者可能并没有完全意识到这个论据的重要性。还有人认为，这里存在一个机会成本：如果把编程这门课塞进学生的必修课表中，那应该把什么课拿掉呢？</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zh-CN" altLang="en-US" sz="3200" b="1" smtClean="0">
                <a:latin typeface="Arial" charset="0"/>
                <a:ea typeface="宋体" charset="-122"/>
                <a:cs typeface="Arial" charset="0"/>
              </a:rPr>
              <a:t>垂直细化市场</a:t>
            </a:r>
            <a:r>
              <a:rPr lang="en-US" altLang="zh-CN" sz="3200" b="1" smtClean="0">
                <a:latin typeface="Arial" charset="0"/>
                <a:ea typeface="宋体" charset="-122"/>
                <a:cs typeface="Arial" charset="0"/>
              </a:rPr>
              <a:t>-</a:t>
            </a:r>
            <a:r>
              <a:rPr lang="zh-CN" altLang="en-US" sz="3200" b="1" smtClean="0">
                <a:latin typeface="Arial" charset="0"/>
                <a:ea typeface="宋体" charset="-122"/>
                <a:cs typeface="Arial" charset="0"/>
              </a:rPr>
              <a:t>开辟另一个片蓝海</a:t>
            </a:r>
          </a:p>
        </p:txBody>
      </p:sp>
      <p:sp>
        <p:nvSpPr>
          <p:cNvPr id="47108" name="Text Box 4"/>
          <p:cNvSpPr txBox="1">
            <a:spLocks noChangeArrowheads="1"/>
          </p:cNvSpPr>
          <p:nvPr/>
        </p:nvSpPr>
        <p:spPr bwMode="auto">
          <a:xfrm>
            <a:off x="611188" y="2492375"/>
            <a:ext cx="7632700" cy="2832100"/>
          </a:xfrm>
          <a:prstGeom prst="rect">
            <a:avLst/>
          </a:prstGeom>
          <a:noFill/>
          <a:ln w="9525">
            <a:noFill/>
            <a:miter lim="800000"/>
            <a:headEnd/>
            <a:tailEnd/>
          </a:ln>
          <a:effectLst/>
        </p:spPr>
        <p:txBody>
          <a:bodyPr>
            <a:spAutoFit/>
          </a:bodyPr>
          <a:lstStyle/>
          <a:p>
            <a:pPr>
              <a:lnSpc>
                <a:spcPct val="150000"/>
              </a:lnSpc>
            </a:pPr>
            <a:r>
              <a:rPr lang="en-US" altLang="zh-CN" sz="1800" b="1">
                <a:solidFill>
                  <a:schemeClr val="hlink"/>
                </a:solidFill>
              </a:rPr>
              <a:t>4.</a:t>
            </a:r>
            <a:r>
              <a:rPr lang="en-US" altLang="zh-CN" sz="1800">
                <a:solidFill>
                  <a:schemeClr val="hlink"/>
                </a:solidFill>
              </a:rPr>
              <a:t> </a:t>
            </a:r>
            <a:r>
              <a:rPr lang="zh-CN" altLang="en-US" sz="1800" b="1">
                <a:solidFill>
                  <a:schemeClr val="hlink"/>
                </a:solidFill>
              </a:rPr>
              <a:t>编程教育可以激发更多学生对</a:t>
            </a:r>
            <a:r>
              <a:rPr lang="en-US" altLang="zh-CN" sz="1800" b="1">
                <a:solidFill>
                  <a:schemeClr val="hlink"/>
                </a:solidFill>
              </a:rPr>
              <a:t>STEM</a:t>
            </a:r>
            <a:r>
              <a:rPr lang="zh-CN" altLang="en-US" sz="1800" b="1">
                <a:solidFill>
                  <a:schemeClr val="hlink"/>
                </a:solidFill>
              </a:rPr>
              <a:t>（科学、技术、工程、数学）学科的兴趣，并在之后从事相关的职业：</a:t>
            </a:r>
          </a:p>
          <a:p>
            <a:pPr>
              <a:lnSpc>
                <a:spcPct val="150000"/>
              </a:lnSpc>
            </a:pPr>
            <a:r>
              <a:rPr lang="zh-CN" altLang="en-US"/>
              <a:t>怀疑者会说：这可能说得没错，但编程教育是否就是学习</a:t>
            </a:r>
            <a:r>
              <a:rPr lang="en-US" altLang="zh-CN"/>
              <a:t>STEM</a:t>
            </a:r>
            <a:r>
              <a:rPr lang="zh-CN" altLang="en-US"/>
              <a:t>学科的最佳入口呢？如果编程教得不好，它可能会让一些学生对这些学科产生恐惧感，反而减少他们从事相关工作的机率？</a:t>
            </a:r>
          </a:p>
          <a:p>
            <a:pPr>
              <a:lnSpc>
                <a:spcPct val="150000"/>
              </a:lnSpc>
            </a:pPr>
            <a:r>
              <a:rPr lang="zh-CN" altLang="en-US"/>
              <a:t>中国这种情况刚好相反，</a:t>
            </a:r>
            <a:r>
              <a:rPr lang="en-US" altLang="zh-CN"/>
              <a:t>STEM</a:t>
            </a:r>
            <a:r>
              <a:rPr lang="zh-CN" altLang="en-US"/>
              <a:t>相关领域的学习都在上大学以后才有机会接触。这也是为什么很多人上大学才发现自己选错科目，因为他们在过去除了读书考试以外鲜少有机会去探索自己的兴趣，而程序教育却可以让他们提早体验</a:t>
            </a:r>
            <a:r>
              <a:rPr lang="en-US" altLang="zh-CN"/>
              <a:t>STEM</a:t>
            </a:r>
            <a:r>
              <a:rPr lang="zh-CN" altLang="en-US"/>
              <a:t>学科、培养兴趣，或是发现自己不喜欢而赶快转换跑道。</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zh-CN" altLang="en-US" sz="3200" b="1" smtClean="0">
                <a:latin typeface="Arial" charset="0"/>
                <a:ea typeface="宋体" charset="-122"/>
                <a:cs typeface="Arial" charset="0"/>
              </a:rPr>
              <a:t>垂直细化市场</a:t>
            </a:r>
            <a:r>
              <a:rPr lang="en-US" altLang="zh-CN" sz="3200" b="1" smtClean="0">
                <a:latin typeface="Arial" charset="0"/>
                <a:ea typeface="宋体" charset="-122"/>
                <a:cs typeface="Arial" charset="0"/>
              </a:rPr>
              <a:t>-</a:t>
            </a:r>
            <a:r>
              <a:rPr lang="zh-CN" altLang="en-US" sz="3200" b="1" smtClean="0">
                <a:latin typeface="Arial" charset="0"/>
                <a:ea typeface="宋体" charset="-122"/>
                <a:cs typeface="Arial" charset="0"/>
              </a:rPr>
              <a:t>开辟另一个片蓝海</a:t>
            </a:r>
          </a:p>
        </p:txBody>
      </p:sp>
      <p:sp>
        <p:nvSpPr>
          <p:cNvPr id="49156" name="Text Box 4"/>
          <p:cNvSpPr txBox="1">
            <a:spLocks noChangeArrowheads="1"/>
          </p:cNvSpPr>
          <p:nvPr/>
        </p:nvSpPr>
        <p:spPr bwMode="auto">
          <a:xfrm>
            <a:off x="611188" y="2205038"/>
            <a:ext cx="7632700" cy="4014787"/>
          </a:xfrm>
          <a:prstGeom prst="rect">
            <a:avLst/>
          </a:prstGeom>
          <a:noFill/>
          <a:ln w="9525">
            <a:noFill/>
            <a:miter lim="800000"/>
            <a:headEnd/>
            <a:tailEnd/>
          </a:ln>
          <a:effectLst/>
        </p:spPr>
        <p:txBody>
          <a:bodyPr>
            <a:spAutoFit/>
          </a:bodyPr>
          <a:lstStyle/>
          <a:p>
            <a:pPr>
              <a:lnSpc>
                <a:spcPct val="150000"/>
              </a:lnSpc>
            </a:pPr>
            <a:r>
              <a:rPr lang="en-US" altLang="zh-CN" sz="1800" b="1">
                <a:solidFill>
                  <a:schemeClr val="hlink"/>
                </a:solidFill>
              </a:rPr>
              <a:t>5.</a:t>
            </a:r>
            <a:r>
              <a:rPr lang="en-US" altLang="zh-CN" sz="1800">
                <a:solidFill>
                  <a:schemeClr val="hlink"/>
                </a:solidFill>
              </a:rPr>
              <a:t> </a:t>
            </a:r>
            <a:r>
              <a:rPr lang="zh-CN" altLang="en-US" sz="1800" b="1">
                <a:solidFill>
                  <a:schemeClr val="hlink"/>
                </a:solidFill>
              </a:rPr>
              <a:t>编程为创造力和创造性表达开辟了新途径</a:t>
            </a:r>
            <a:r>
              <a:rPr lang="zh-CN" altLang="en-US" sz="1800">
                <a:solidFill>
                  <a:schemeClr val="hlink"/>
                </a:solidFill>
              </a:rPr>
              <a:t>：</a:t>
            </a:r>
            <a:endParaRPr lang="zh-CN" altLang="en-US" sz="1800" b="1">
              <a:solidFill>
                <a:schemeClr val="hlink"/>
              </a:solidFill>
            </a:endParaRPr>
          </a:p>
          <a:p>
            <a:pPr>
              <a:lnSpc>
                <a:spcPct val="150000"/>
              </a:lnSpc>
            </a:pPr>
            <a:r>
              <a:rPr lang="zh-CN" altLang="en-US" u="sng"/>
              <a:t>用</a:t>
            </a:r>
            <a:r>
              <a:rPr lang="en-US" altLang="zh-CN" u="sng"/>
              <a:t>Scratch</a:t>
            </a:r>
            <a:r>
              <a:rPr lang="zh-CN" altLang="en-US" u="sng"/>
              <a:t>等软件教孩子们编程，或者将黑客松运动融入课堂</a:t>
            </a:r>
            <a:r>
              <a:rPr lang="en-US" altLang="zh-CN" u="sng"/>
              <a:t>——</a:t>
            </a:r>
            <a:r>
              <a:rPr lang="zh-CN" altLang="en-US" u="sng"/>
              <a:t>这些都被认为是编程教育成功的典范</a:t>
            </a:r>
            <a:r>
              <a:rPr lang="zh-CN" altLang="en-US"/>
              <a:t>。然而，在进行大规模的、强制性的编程教育计划之前，还有两个问题摆在我们面前：我们在读写算这三个基本素养上做得怎么样？学校难道不应该先确保学生学会这些基础素养，然后再考虑把新的科目加入本已拥挤不堪的课程表中吗？</a:t>
            </a:r>
          </a:p>
          <a:p>
            <a:pPr>
              <a:lnSpc>
                <a:spcPct val="150000"/>
              </a:lnSpc>
            </a:pPr>
            <a:r>
              <a:rPr lang="zh-CN" altLang="en-US"/>
              <a:t>一名优秀的老师和一位好学的孩子一起学习编程，很难说这样做有什么不好。无论如何，教育的成功还是在于挖掘和激发一个学习者内在的好奇心，而不是扼杀它。试想，如果这个孩子对编程并不感兴趣，只能靠死记硬背记住各种指令，而且他的老师对这一科目也一知半解的话，那么，将编程列为必修课就没有任何意义了。当然，在以上两种极端情况之间，还有一片宽广的地带有待我们探索。</a:t>
            </a:r>
          </a:p>
          <a:p>
            <a:pPr>
              <a:lnSpc>
                <a:spcPct val="150000"/>
              </a:lnSpc>
            </a:pPr>
            <a:r>
              <a:rPr lang="zh-CN" altLang="en-US"/>
              <a:t>正如人工智能先驱</a:t>
            </a:r>
            <a:r>
              <a:rPr lang="en-US" altLang="zh-CN"/>
              <a:t>Roger Schank</a:t>
            </a:r>
            <a:r>
              <a:rPr lang="zh-CN" altLang="en-US"/>
              <a:t>所说</a:t>
            </a:r>
            <a:r>
              <a:rPr lang="en-US" altLang="zh-CN"/>
              <a:t>:</a:t>
            </a:r>
            <a:r>
              <a:rPr lang="zh-CN" altLang="en-US"/>
              <a:t>任何一个称职的认知科学家都知道，最重要的并不是代数或者化学，而是认知能力。这和编程是同一个道理。</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Grp="1"/>
          </p:cNvSpPr>
          <p:nvPr>
            <p:ph type="title" idx="4294967295"/>
          </p:nvPr>
        </p:nvSpPr>
        <p:spPr/>
        <p:txBody>
          <a:bodyPr/>
          <a:lstStyle/>
          <a:p>
            <a:r>
              <a:rPr lang="zh-CN" altLang="en-US" sz="3200" b="1" smtClean="0">
                <a:latin typeface="Arial" charset="0"/>
                <a:ea typeface="宋体" charset="-122"/>
                <a:cs typeface="Arial" charset="0"/>
              </a:rPr>
              <a:t>结尾</a:t>
            </a:r>
          </a:p>
        </p:txBody>
      </p:sp>
      <p:sp>
        <p:nvSpPr>
          <p:cNvPr id="51203" name="Text Box 3"/>
          <p:cNvSpPr txBox="1">
            <a:spLocks noGrp="1"/>
          </p:cNvSpPr>
          <p:nvPr>
            <p:ph type="body" idx="4294967295"/>
          </p:nvPr>
        </p:nvSpPr>
        <p:spPr/>
        <p:txBody>
          <a:bodyPr/>
          <a:lstStyle/>
          <a:p>
            <a:pPr>
              <a:lnSpc>
                <a:spcPct val="152000"/>
              </a:lnSpc>
            </a:pPr>
            <a:r>
              <a:rPr lang="en-US" altLang="zh-CN" sz="1800" b="1" smtClean="0">
                <a:latin typeface="Arial" charset="0"/>
                <a:ea typeface="宋体" charset="-122"/>
                <a:cs typeface="Arial" charset="0"/>
              </a:rPr>
              <a:t>“Everybody in this country should learn how to program a computer… because it teaches you how to think”</a:t>
            </a:r>
          </a:p>
          <a:p>
            <a:pPr>
              <a:lnSpc>
                <a:spcPct val="152000"/>
              </a:lnSpc>
            </a:pPr>
            <a:r>
              <a:rPr lang="en-US" altLang="zh-CN" sz="1800" b="1" smtClean="0">
                <a:latin typeface="Arial" charset="0"/>
                <a:ea typeface="宋体" charset="-122"/>
                <a:cs typeface="Arial" charset="0"/>
              </a:rPr>
              <a:t>“</a:t>
            </a:r>
            <a:r>
              <a:rPr lang="zh-CN" altLang="en-US" sz="1800" b="1" smtClean="0">
                <a:latin typeface="Arial" charset="0"/>
                <a:ea typeface="宋体" charset="-122"/>
                <a:cs typeface="Arial" charset="0"/>
              </a:rPr>
              <a:t>这个国家的每个人都应该学习如何写计算机程序</a:t>
            </a:r>
            <a:r>
              <a:rPr lang="en-US" altLang="zh-CN" sz="1800" b="1" smtClean="0">
                <a:latin typeface="Arial" charset="0"/>
                <a:ea typeface="宋体" charset="-122"/>
                <a:cs typeface="Arial" charset="0"/>
              </a:rPr>
              <a:t>…...</a:t>
            </a:r>
            <a:r>
              <a:rPr lang="zh-CN" altLang="en-US" sz="1800" b="1" smtClean="0">
                <a:latin typeface="Arial" charset="0"/>
                <a:ea typeface="宋体" charset="-122"/>
                <a:cs typeface="Arial" charset="0"/>
              </a:rPr>
              <a:t>因为它教你如何思考。” </a:t>
            </a:r>
          </a:p>
          <a:p>
            <a:pPr>
              <a:lnSpc>
                <a:spcPct val="152000"/>
              </a:lnSpc>
            </a:pPr>
            <a:r>
              <a:rPr lang="en-US" altLang="zh-CN" sz="1800" b="1" smtClean="0">
                <a:latin typeface="Arial" charset="0"/>
                <a:ea typeface="宋体" charset="-122"/>
                <a:cs typeface="Arial" charset="0"/>
              </a:rPr>
              <a:t>                                                                                      ——</a:t>
            </a:r>
            <a:r>
              <a:rPr lang="zh-CN" altLang="en-US" sz="1800" b="1" smtClean="0">
                <a:latin typeface="Arial" charset="0"/>
                <a:ea typeface="宋体" charset="-122"/>
                <a:cs typeface="Arial" charset="0"/>
              </a:rPr>
              <a:t>史蒂夫</a:t>
            </a:r>
            <a:r>
              <a:rPr lang="en-US" altLang="zh-CN" sz="1800" b="1" smtClean="0">
                <a:latin typeface="Arial" charset="0"/>
                <a:ea typeface="宋体" charset="-122"/>
                <a:cs typeface="Arial" charset="0"/>
              </a:rPr>
              <a:t>-</a:t>
            </a:r>
            <a:r>
              <a:rPr lang="zh-CN" altLang="en-US" sz="1800" b="1" smtClean="0">
                <a:latin typeface="Arial" charset="0"/>
                <a:ea typeface="宋体" charset="-122"/>
                <a:cs typeface="Arial" charset="0"/>
              </a:rPr>
              <a:t>乔布斯</a:t>
            </a:r>
          </a:p>
          <a:p>
            <a:pPr>
              <a:lnSpc>
                <a:spcPct val="152000"/>
              </a:lnSpc>
            </a:pPr>
            <a:endParaRPr lang="en-US" altLang="zh-CN" sz="1800" b="1" smtClean="0">
              <a:latin typeface="Arial" charset="0"/>
              <a:ea typeface="宋体" charset="-122"/>
              <a:cs typeface="Arial" charset="0"/>
            </a:endParaRPr>
          </a:p>
          <a:p>
            <a:pPr>
              <a:lnSpc>
                <a:spcPct val="152000"/>
              </a:lnSpc>
            </a:pPr>
            <a:r>
              <a:rPr lang="zh-CN" altLang="en-US" sz="1800" b="1" smtClean="0">
                <a:latin typeface="Arial" charset="0"/>
                <a:ea typeface="宋体" charset="-122"/>
                <a:cs typeface="Arial" charset="0"/>
              </a:rPr>
              <a:t>      希望有志之士携手来开辟这边针对青少年的编程蓝海，让</a:t>
            </a:r>
            <a:r>
              <a:rPr lang="en-US" altLang="zh-CN" sz="1800" b="1" smtClean="0">
                <a:latin typeface="Arial" charset="0"/>
                <a:ea typeface="宋体" charset="-122"/>
                <a:cs typeface="Arial" charset="0"/>
              </a:rPr>
              <a:t>Python</a:t>
            </a:r>
            <a:r>
              <a:rPr lang="zh-CN" altLang="en-US" sz="1800" b="1" smtClean="0">
                <a:latin typeface="Arial" charset="0"/>
                <a:ea typeface="宋体" charset="-122"/>
                <a:cs typeface="Arial" charset="0"/>
              </a:rPr>
              <a:t>成为</a:t>
            </a:r>
            <a:r>
              <a:rPr lang="en-US" altLang="zh-CN" sz="1800" b="1" smtClean="0">
                <a:latin typeface="Arial" charset="0"/>
                <a:ea typeface="宋体" charset="-122"/>
                <a:cs typeface="Arial" charset="0"/>
              </a:rPr>
              <a:t>K-16+</a:t>
            </a:r>
            <a:r>
              <a:rPr lang="zh-CN" altLang="en-US" sz="1800" b="1" smtClean="0">
                <a:latin typeface="Arial" charset="0"/>
                <a:ea typeface="宋体" charset="-122"/>
                <a:cs typeface="Arial" charset="0"/>
              </a:rPr>
              <a:t>的首选编程语言，我们坚信，未来几年编程进入中小学的生活，也将成为父母培养孩子的方向。</a:t>
            </a:r>
            <a:endParaRPr lang="en-US" altLang="zh-CN" sz="1800" b="1" smtClean="0">
              <a:latin typeface="Arial" charset="0"/>
              <a:ea typeface="宋体" charset="-122"/>
              <a:cs typeface="Arial" charset="0"/>
            </a:endParaRPr>
          </a:p>
          <a:p>
            <a:endParaRPr lang="zh-CN" altLang="en-US" smtClean="0">
              <a:latin typeface="Arial" charset="0"/>
              <a:ea typeface="宋体" charset="-122"/>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45"/>
          <p:cNvSpPr txBox="1">
            <a:spLocks noGrp="1"/>
          </p:cNvSpPr>
          <p:nvPr>
            <p:ph type="title"/>
          </p:nvPr>
        </p:nvSpPr>
        <p:spPr>
          <a:xfrm>
            <a:off x="457200" y="274638"/>
            <a:ext cx="8229600" cy="1143000"/>
          </a:xfrm>
        </p:spPr>
        <p:txBody>
          <a:bodyPr/>
          <a:lstStyle/>
          <a:p>
            <a:pPr eaLnBrk="1" hangingPunct="1">
              <a:spcBef>
                <a:spcPct val="0"/>
              </a:spcBef>
              <a:buClr>
                <a:srgbClr val="000000"/>
              </a:buClr>
            </a:pPr>
            <a:endParaRPr lang="zh-CN" altLang="en-US" sz="3600" b="1" smtClean="0">
              <a:latin typeface="Arial" charset="0"/>
              <a:ea typeface="宋体" charset="-122"/>
              <a:cs typeface="Arial" charset="0"/>
            </a:endParaRPr>
          </a:p>
        </p:txBody>
      </p:sp>
      <p:sp>
        <p:nvSpPr>
          <p:cNvPr id="22530" name="Shape 46"/>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zh-CN" altLang="en-US" sz="600" smtClean="0">
              <a:latin typeface="Arial" charset="0"/>
              <a:ea typeface="宋体" charset="-122"/>
              <a:cs typeface="Arial" charset="0"/>
            </a:endParaRPr>
          </a:p>
        </p:txBody>
      </p:sp>
      <p:pic>
        <p:nvPicPr>
          <p:cNvPr id="22531" name="Shape 47"/>
          <p:cNvPicPr preferRelativeResize="0">
            <a:picLocks noChangeAspect="1" noChangeArrowheads="1"/>
          </p:cNvPicPr>
          <p:nvPr/>
        </p:nvPicPr>
        <p:blipFill>
          <a:blip r:embed="rId3"/>
          <a:srcRect/>
          <a:stretch>
            <a:fillRect/>
          </a:stretch>
        </p:blipFill>
        <p:spPr bwMode="auto">
          <a:xfrm>
            <a:off x="468313" y="836613"/>
            <a:ext cx="8229600" cy="52006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39"/>
          <p:cNvSpPr txBox="1">
            <a:spLocks noGrp="1"/>
          </p:cNvSpPr>
          <p:nvPr>
            <p:ph type="title"/>
          </p:nvPr>
        </p:nvSpPr>
        <p:spPr>
          <a:xfrm>
            <a:off x="468313" y="260350"/>
            <a:ext cx="8229600" cy="1143000"/>
          </a:xfrm>
        </p:spPr>
        <p:txBody>
          <a:bodyPr/>
          <a:lstStyle/>
          <a:p>
            <a:pPr eaLnBrk="1" hangingPunct="1">
              <a:spcBef>
                <a:spcPct val="0"/>
              </a:spcBef>
              <a:buClr>
                <a:srgbClr val="000000"/>
              </a:buClr>
            </a:pPr>
            <a:r>
              <a:rPr lang="en-US" altLang="zh-CN" sz="3600" b="1" smtClean="0">
                <a:latin typeface="Arial" charset="0"/>
                <a:ea typeface="宋体" charset="-122"/>
                <a:cs typeface="Arial" charset="0"/>
              </a:rPr>
              <a:t>Theme</a:t>
            </a:r>
          </a:p>
        </p:txBody>
      </p:sp>
      <p:sp>
        <p:nvSpPr>
          <p:cNvPr id="11266" name="Shape 40"/>
          <p:cNvSpPr txBox="1">
            <a:spLocks noGrp="1"/>
          </p:cNvSpPr>
          <p:nvPr>
            <p:ph type="body" idx="1"/>
          </p:nvPr>
        </p:nvSpPr>
        <p:spPr>
          <a:xfrm>
            <a:off x="457200" y="1600200"/>
            <a:ext cx="8229600" cy="4967288"/>
          </a:xfrm>
        </p:spPr>
        <p:txBody>
          <a:bodyPr/>
          <a:lstStyle/>
          <a:p>
            <a:pPr eaLnBrk="1" hangingPunct="1">
              <a:lnSpc>
                <a:spcPct val="150000"/>
              </a:lnSpc>
              <a:spcBef>
                <a:spcPct val="0"/>
              </a:spcBef>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Python</a:t>
            </a:r>
          </a:p>
          <a:p>
            <a:pPr eaLnBrk="1" hangingPunct="1">
              <a:lnSpc>
                <a:spcPct val="150000"/>
              </a:lnSpc>
              <a:spcBef>
                <a:spcPct val="0"/>
              </a:spcBef>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Teens</a:t>
            </a:r>
          </a:p>
          <a:p>
            <a:pPr eaLnBrk="1" hangingPunct="1">
              <a:lnSpc>
                <a:spcPct val="150000"/>
              </a:lnSpc>
              <a:spcBef>
                <a:spcPct val="0"/>
              </a:spcBef>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China</a:t>
            </a:r>
          </a:p>
          <a:p>
            <a:pPr eaLnBrk="1" hangingPunct="1">
              <a:lnSpc>
                <a:spcPct val="150000"/>
              </a:lnSpc>
              <a:spcBef>
                <a:spcPct val="0"/>
              </a:spcBef>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Education</a:t>
            </a:r>
          </a:p>
          <a:p>
            <a:pPr eaLnBrk="1" hangingPunct="1">
              <a:lnSpc>
                <a:spcPct val="150000"/>
              </a:lnSpc>
              <a:spcBef>
                <a:spcPct val="0"/>
              </a:spcBef>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Community</a:t>
            </a:r>
          </a:p>
          <a:p>
            <a:pPr eaLnBrk="1" hangingPunct="1">
              <a:lnSpc>
                <a:spcPct val="150000"/>
              </a:lnSpc>
              <a:spcBef>
                <a:spcPct val="0"/>
              </a:spcBef>
              <a:buClr>
                <a:srgbClr val="000000"/>
              </a:buClr>
              <a:buFont typeface="Wingdings" pitchFamily="2" charset="2"/>
              <a:buChar char="n"/>
            </a:pPr>
            <a:endParaRPr lang="en-US" altLang="zh-CN" sz="2400" b="1" smtClean="0">
              <a:latin typeface="华文仿宋" pitchFamily="2" charset="-122"/>
              <a:ea typeface="华文仿宋" pitchFamily="2" charset="-122"/>
              <a:cs typeface="Arial" charset="0"/>
            </a:endParaRPr>
          </a:p>
          <a:p>
            <a:pPr eaLnBrk="1" hangingPunct="1">
              <a:spcBef>
                <a:spcPct val="0"/>
              </a:spcBef>
              <a:buClr>
                <a:srgbClr val="000000"/>
              </a:buClr>
            </a:pPr>
            <a:endParaRPr lang="en-US" altLang="zh-CN" sz="2400" b="1" smtClean="0">
              <a:latin typeface="华文仿宋" pitchFamily="2" charset="-122"/>
              <a:ea typeface="华文仿宋" pitchFamily="2" charset="-122"/>
              <a:cs typeface="Arial" charset="0"/>
            </a:endParaRPr>
          </a:p>
          <a:p>
            <a:pPr eaLnBrk="1" hangingPunct="1">
              <a:spcBef>
                <a:spcPct val="0"/>
              </a:spcBef>
              <a:buClr>
                <a:srgbClr val="000000"/>
              </a:buClr>
            </a:pPr>
            <a:endParaRPr lang="en-US" altLang="zh-CN" sz="2400" b="1" smtClean="0">
              <a:latin typeface="华文仿宋" pitchFamily="2" charset="-122"/>
              <a:ea typeface="华文仿宋" pitchFamily="2" charset="-122"/>
              <a:cs typeface="Arial" charset="0"/>
            </a:endParaRPr>
          </a:p>
          <a:p>
            <a:pPr eaLnBrk="1" hangingPunct="1">
              <a:spcBef>
                <a:spcPct val="0"/>
              </a:spcBef>
              <a:buClr>
                <a:srgbClr val="000000"/>
              </a:buClr>
            </a:pPr>
            <a:endParaRPr lang="en-US" altLang="zh-CN" sz="1800" b="1" smtClean="0">
              <a:latin typeface="华文仿宋" pitchFamily="2" charset="-122"/>
              <a:ea typeface="华文仿宋" pitchFamily="2" charset="-122"/>
              <a:cs typeface="Arial" charset="0"/>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en-US" altLang="zh-CN" sz="3600" b="1" smtClean="0">
                <a:latin typeface="Arial" charset="0"/>
                <a:ea typeface="宋体" charset="-122"/>
                <a:cs typeface="Arial" charset="0"/>
              </a:rPr>
              <a:t>Overseas Pythoners</a:t>
            </a:r>
          </a:p>
        </p:txBody>
      </p:sp>
      <p:sp>
        <p:nvSpPr>
          <p:cNvPr id="13314" name="Shape 40"/>
          <p:cNvSpPr txBox="1">
            <a:spLocks noGrp="1"/>
          </p:cNvSpPr>
          <p:nvPr>
            <p:ph type="body" idx="4294967295"/>
          </p:nvPr>
        </p:nvSpPr>
        <p:spPr/>
        <p:txBody>
          <a:bodyPr/>
          <a:lstStyle/>
          <a:p>
            <a:pPr eaLnBrk="1" hangingPunct="1">
              <a:buClr>
                <a:srgbClr val="000000"/>
              </a:buClr>
            </a:pPr>
            <a:endParaRPr lang="en-US" altLang="zh-CN" sz="2400" b="1" smtClean="0">
              <a:latin typeface="华文仿宋" pitchFamily="2" charset="-122"/>
              <a:ea typeface="华文仿宋" pitchFamily="2" charset="-122"/>
              <a:cs typeface="Arial" charset="0"/>
            </a:endParaRPr>
          </a:p>
          <a:p>
            <a:pPr eaLnBrk="1" hangingPunct="1">
              <a:buClr>
                <a:srgbClr val="000000"/>
              </a:buClr>
            </a:pPr>
            <a:endParaRPr lang="en-US" altLang="zh-CN" sz="2400" b="1" smtClean="0">
              <a:latin typeface="华文仿宋" pitchFamily="2" charset="-122"/>
              <a:ea typeface="华文仿宋" pitchFamily="2" charset="-122"/>
              <a:cs typeface="Arial" charset="0"/>
            </a:endParaRPr>
          </a:p>
          <a:p>
            <a:pPr eaLnBrk="1" hangingPunct="1">
              <a:buClr>
                <a:srgbClr val="000000"/>
              </a:buClr>
            </a:pPr>
            <a:endParaRPr lang="en-US" altLang="zh-CN" sz="1800" b="1" smtClean="0">
              <a:latin typeface="华文仿宋" pitchFamily="2" charset="-122"/>
              <a:ea typeface="华文仿宋" pitchFamily="2" charset="-122"/>
              <a:cs typeface="Arial" charset="0"/>
            </a:endParaRPr>
          </a:p>
        </p:txBody>
      </p:sp>
      <p:pic>
        <p:nvPicPr>
          <p:cNvPr id="13315" name="Picture 5" descr="TC%20python%202_0"/>
          <p:cNvPicPr>
            <a:picLocks noChangeAspect="1" noChangeArrowheads="1"/>
          </p:cNvPicPr>
          <p:nvPr/>
        </p:nvPicPr>
        <p:blipFill>
          <a:blip r:embed="rId3"/>
          <a:srcRect/>
          <a:stretch>
            <a:fillRect/>
          </a:stretch>
        </p:blipFill>
        <p:spPr bwMode="auto">
          <a:xfrm>
            <a:off x="971550" y="1412875"/>
            <a:ext cx="3527425" cy="2646363"/>
          </a:xfrm>
          <a:prstGeom prst="rect">
            <a:avLst/>
          </a:prstGeom>
          <a:noFill/>
          <a:ln w="9525">
            <a:noFill/>
            <a:miter lim="800000"/>
            <a:headEnd/>
            <a:tailEnd/>
          </a:ln>
        </p:spPr>
      </p:pic>
      <p:sp>
        <p:nvSpPr>
          <p:cNvPr id="13316" name="Text Box 8"/>
          <p:cNvSpPr txBox="1">
            <a:spLocks noChangeArrowheads="1"/>
          </p:cNvSpPr>
          <p:nvPr/>
        </p:nvSpPr>
        <p:spPr bwMode="auto">
          <a:xfrm>
            <a:off x="468313" y="4987925"/>
            <a:ext cx="7272337" cy="1465263"/>
          </a:xfrm>
          <a:prstGeom prst="rect">
            <a:avLst/>
          </a:prstGeom>
          <a:noFill/>
          <a:ln w="9525">
            <a:noFill/>
            <a:miter lim="800000"/>
            <a:headEnd/>
            <a:tailEnd/>
          </a:ln>
        </p:spPr>
        <p:txBody>
          <a:bodyPr>
            <a:spAutoFit/>
          </a:bodyPr>
          <a:lstStyle/>
          <a:p>
            <a:pPr>
              <a:spcBef>
                <a:spcPct val="50000"/>
              </a:spcBef>
            </a:pPr>
            <a:r>
              <a:rPr lang="en-US" altLang="zh-CN" sz="1800" b="1">
                <a:latin typeface="Times New Roman" pitchFamily="18" charset="0"/>
                <a:ea typeface="Malgun Gothic" pitchFamily="34" charset="-127"/>
              </a:rPr>
              <a:t>Python, one of the most widely-used and widely-taught programming languages in senior schools, universities and businesses, and learn to code from the ground up.</a:t>
            </a:r>
            <a:r>
              <a:rPr lang="en-US" altLang="zh-CN" sz="1800">
                <a:latin typeface="Times New Roman" pitchFamily="18" charset="0"/>
                <a:ea typeface="Malgun Gothic" pitchFamily="34" charset="-127"/>
              </a:rPr>
              <a:t> This class for teenagers aged </a:t>
            </a:r>
            <a:r>
              <a:rPr lang="en-US" altLang="zh-CN" sz="1800" b="1">
                <a:latin typeface="Times New Roman" pitchFamily="18" charset="0"/>
                <a:ea typeface="Malgun Gothic" pitchFamily="34" charset="-127"/>
              </a:rPr>
              <a:t>14+</a:t>
            </a:r>
            <a:r>
              <a:rPr lang="en-US" altLang="zh-CN" sz="1800">
                <a:latin typeface="Times New Roman" pitchFamily="18" charset="0"/>
                <a:ea typeface="Malgun Gothic" pitchFamily="34" charset="-127"/>
              </a:rPr>
              <a:t> looking to get a grasp on coding fundamentals while building the confidence and skills to go onto code independently .</a:t>
            </a:r>
            <a:endParaRPr lang="zh-CN" altLang="en-US" sz="1800">
              <a:latin typeface="Times New Roman" pitchFamily="18" charset="0"/>
              <a:ea typeface="Malgun Gothic" pitchFamily="34" charset="-127"/>
            </a:endParaRPr>
          </a:p>
        </p:txBody>
      </p:sp>
      <p:pic>
        <p:nvPicPr>
          <p:cNvPr id="13317" name="Picture 10" descr="Teen Python Courses London"/>
          <p:cNvPicPr>
            <a:picLocks noChangeAspect="1" noChangeArrowheads="1"/>
          </p:cNvPicPr>
          <p:nvPr/>
        </p:nvPicPr>
        <p:blipFill>
          <a:blip r:embed="rId4"/>
          <a:srcRect/>
          <a:stretch>
            <a:fillRect/>
          </a:stretch>
        </p:blipFill>
        <p:spPr bwMode="auto">
          <a:xfrm>
            <a:off x="4859338" y="1419225"/>
            <a:ext cx="4033837" cy="344963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en-US" altLang="zh-CN" sz="3600" b="1" smtClean="0">
                <a:latin typeface="Arial" charset="0"/>
                <a:ea typeface="宋体" charset="-122"/>
                <a:cs typeface="Arial" charset="0"/>
              </a:rPr>
              <a:t>Overseas Pythoners</a:t>
            </a:r>
          </a:p>
        </p:txBody>
      </p:sp>
      <p:sp>
        <p:nvSpPr>
          <p:cNvPr id="15362" name="Shape 40"/>
          <p:cNvSpPr txBox="1">
            <a:spLocks noGrp="1"/>
          </p:cNvSpPr>
          <p:nvPr>
            <p:ph type="body" idx="4294967295"/>
          </p:nvPr>
        </p:nvSpPr>
        <p:spPr>
          <a:xfrm>
            <a:off x="468313" y="1628775"/>
            <a:ext cx="8229600" cy="4967288"/>
          </a:xfrm>
        </p:spPr>
        <p:txBody>
          <a:bodyPr/>
          <a:lstStyle/>
          <a:p>
            <a:pPr eaLnBrk="1" hangingPunct="1">
              <a:buClr>
                <a:srgbClr val="000000"/>
              </a:buClr>
            </a:pPr>
            <a:endParaRPr lang="en-US" altLang="zh-CN" sz="2400" b="1" smtClean="0">
              <a:latin typeface="华文仿宋" pitchFamily="2" charset="-122"/>
              <a:ea typeface="华文仿宋" pitchFamily="2" charset="-122"/>
              <a:cs typeface="Arial" charset="0"/>
            </a:endParaRPr>
          </a:p>
          <a:p>
            <a:pPr eaLnBrk="1" hangingPunct="1">
              <a:buClr>
                <a:srgbClr val="000000"/>
              </a:buClr>
            </a:pPr>
            <a:endParaRPr lang="en-US" altLang="zh-CN" sz="2400" b="1" smtClean="0">
              <a:latin typeface="华文仿宋" pitchFamily="2" charset="-122"/>
              <a:ea typeface="华文仿宋" pitchFamily="2" charset="-122"/>
              <a:cs typeface="Arial" charset="0"/>
            </a:endParaRPr>
          </a:p>
          <a:p>
            <a:pPr eaLnBrk="1" hangingPunct="1">
              <a:buClr>
                <a:srgbClr val="000000"/>
              </a:buClr>
            </a:pPr>
            <a:endParaRPr lang="en-US" altLang="zh-CN" sz="1800" b="1" smtClean="0">
              <a:latin typeface="华文仿宋" pitchFamily="2" charset="-122"/>
              <a:ea typeface="华文仿宋" pitchFamily="2" charset="-122"/>
              <a:cs typeface="Arial" charset="0"/>
            </a:endParaRPr>
          </a:p>
        </p:txBody>
      </p:sp>
      <p:sp>
        <p:nvSpPr>
          <p:cNvPr id="15363" name="Text Box 6"/>
          <p:cNvSpPr txBox="1">
            <a:spLocks noChangeArrowheads="1"/>
          </p:cNvSpPr>
          <p:nvPr/>
        </p:nvSpPr>
        <p:spPr bwMode="auto">
          <a:xfrm>
            <a:off x="323850" y="1916113"/>
            <a:ext cx="3600450" cy="3113087"/>
          </a:xfrm>
          <a:prstGeom prst="rect">
            <a:avLst/>
          </a:prstGeom>
          <a:noFill/>
          <a:ln w="9525">
            <a:noFill/>
            <a:miter lim="800000"/>
            <a:headEnd/>
            <a:tailEnd/>
          </a:ln>
        </p:spPr>
        <p:txBody>
          <a:bodyPr>
            <a:spAutoFit/>
          </a:bodyPr>
          <a:lstStyle/>
          <a:p>
            <a:pPr>
              <a:spcBef>
                <a:spcPct val="50000"/>
              </a:spcBef>
            </a:pPr>
            <a:r>
              <a:rPr lang="en-US" altLang="zh-CN" sz="1800" b="1">
                <a:ea typeface="Malgun Gothic" pitchFamily="34" charset="-127"/>
              </a:rPr>
              <a:t>Python, one of the most widely-used and widely-taught programming languages in senior schools, universities and businesses, and learn to code from the ground up.</a:t>
            </a:r>
            <a:r>
              <a:rPr lang="en-US" altLang="zh-CN" sz="1800">
                <a:ea typeface="Malgun Gothic" pitchFamily="34" charset="-127"/>
              </a:rPr>
              <a:t> This class for teenagers aged </a:t>
            </a:r>
            <a:r>
              <a:rPr lang="en-US" altLang="zh-CN" sz="1800" b="1">
                <a:ea typeface="Malgun Gothic" pitchFamily="34" charset="-127"/>
              </a:rPr>
              <a:t>14+</a:t>
            </a:r>
            <a:r>
              <a:rPr lang="en-US" altLang="zh-CN" sz="1800">
                <a:ea typeface="Malgun Gothic" pitchFamily="34" charset="-127"/>
              </a:rPr>
              <a:t> looking to get a grasp on coding fundamentals while building the confidence and skills to go onto code independently </a:t>
            </a:r>
            <a:endParaRPr lang="zh-CN" altLang="en-US" sz="1800">
              <a:ea typeface="Malgun Gothic" pitchFamily="34" charset="-127"/>
            </a:endParaRPr>
          </a:p>
        </p:txBody>
      </p:sp>
      <p:sp>
        <p:nvSpPr>
          <p:cNvPr id="15364" name="Text Box 8"/>
          <p:cNvSpPr txBox="1">
            <a:spLocks noChangeArrowheads="1"/>
          </p:cNvSpPr>
          <p:nvPr/>
        </p:nvSpPr>
        <p:spPr bwMode="auto">
          <a:xfrm>
            <a:off x="4500563" y="5373688"/>
            <a:ext cx="4103687" cy="304800"/>
          </a:xfrm>
          <a:prstGeom prst="rect">
            <a:avLst/>
          </a:prstGeom>
          <a:noFill/>
          <a:ln w="9525">
            <a:noFill/>
            <a:miter lim="800000"/>
            <a:headEnd/>
            <a:tailEnd/>
          </a:ln>
        </p:spPr>
        <p:txBody>
          <a:bodyPr>
            <a:spAutoFit/>
          </a:bodyPr>
          <a:lstStyle/>
          <a:p>
            <a:r>
              <a:rPr lang="en-US" altLang="zh-CN"/>
              <a:t>Summer Programs add a class called “Python”</a:t>
            </a:r>
          </a:p>
        </p:txBody>
      </p:sp>
      <p:pic>
        <p:nvPicPr>
          <p:cNvPr id="15365" name="Picture 10" descr="best-ncss-photo-ever"/>
          <p:cNvPicPr>
            <a:picLocks noChangeAspect="1" noChangeArrowheads="1"/>
          </p:cNvPicPr>
          <p:nvPr/>
        </p:nvPicPr>
        <p:blipFill>
          <a:blip r:embed="rId3"/>
          <a:srcRect/>
          <a:stretch>
            <a:fillRect/>
          </a:stretch>
        </p:blipFill>
        <p:spPr bwMode="auto">
          <a:xfrm>
            <a:off x="4067175" y="1916113"/>
            <a:ext cx="4895850" cy="3278187"/>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en-US" altLang="zh-CN" sz="3600" b="1" smtClean="0">
                <a:latin typeface="Arial" charset="0"/>
                <a:ea typeface="宋体" charset="-122"/>
                <a:cs typeface="Arial" charset="0"/>
              </a:rPr>
              <a:t>Schools Using Python</a:t>
            </a:r>
          </a:p>
        </p:txBody>
      </p:sp>
      <p:sp>
        <p:nvSpPr>
          <p:cNvPr id="17410" name="Shape 40"/>
          <p:cNvSpPr txBox="1">
            <a:spLocks noGrp="1"/>
          </p:cNvSpPr>
          <p:nvPr>
            <p:ph type="body" idx="4294967295"/>
          </p:nvPr>
        </p:nvSpPr>
        <p:spPr/>
        <p:txBody>
          <a:bodyPr/>
          <a:lstStyle/>
          <a:p>
            <a:pPr eaLnBrk="1" hangingPunct="1">
              <a:lnSpc>
                <a:spcPct val="150000"/>
              </a:lnSpc>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High school</a:t>
            </a:r>
          </a:p>
          <a:p>
            <a:pPr eaLnBrk="1" hangingPunct="1">
              <a:lnSpc>
                <a:spcPct val="150000"/>
              </a:lnSpc>
              <a:buClr>
                <a:srgbClr val="000000"/>
              </a:buClr>
              <a:buFont typeface="Wingdings" pitchFamily="2" charset="2"/>
              <a:buNone/>
            </a:pPr>
            <a:r>
              <a:rPr lang="en-US" altLang="zh-CN" sz="2400" b="1" smtClean="0">
                <a:latin typeface="华文仿宋" pitchFamily="2" charset="-122"/>
                <a:ea typeface="华文仿宋" pitchFamily="2" charset="-122"/>
                <a:cs typeface="Arial" charset="0"/>
              </a:rPr>
              <a:t>  </a:t>
            </a:r>
            <a:r>
              <a:rPr lang="en-US" altLang="zh-CN" sz="2000" b="1" smtClean="0">
                <a:latin typeface="华文仿宋" pitchFamily="2" charset="-122"/>
                <a:ea typeface="华文仿宋" pitchFamily="2" charset="-122"/>
                <a:cs typeface="Arial" charset="0"/>
              </a:rPr>
              <a:t>Four schools</a:t>
            </a:r>
          </a:p>
          <a:p>
            <a:pPr eaLnBrk="1" hangingPunct="1">
              <a:lnSpc>
                <a:spcPct val="150000"/>
              </a:lnSpc>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Colleges and Universities</a:t>
            </a:r>
          </a:p>
          <a:p>
            <a:pPr eaLnBrk="1" hangingPunct="1">
              <a:lnSpc>
                <a:spcPct val="150000"/>
              </a:lnSpc>
              <a:buClr>
                <a:srgbClr val="000000"/>
              </a:buClr>
              <a:buFont typeface="Wingdings" pitchFamily="2" charset="2"/>
              <a:buNone/>
            </a:pPr>
            <a:r>
              <a:rPr lang="en-US" altLang="zh-CN" sz="2400" b="1" smtClean="0">
                <a:latin typeface="华文仿宋" pitchFamily="2" charset="-122"/>
                <a:ea typeface="华文仿宋" pitchFamily="2" charset="-122"/>
                <a:cs typeface="Arial" charset="0"/>
              </a:rPr>
              <a:t>  </a:t>
            </a:r>
            <a:r>
              <a:rPr lang="en-US" altLang="zh-CN" sz="2000" b="1" smtClean="0">
                <a:latin typeface="华文仿宋" pitchFamily="2" charset="-122"/>
                <a:ea typeface="华文仿宋" pitchFamily="2" charset="-122"/>
                <a:cs typeface="Arial" charset="0"/>
              </a:rPr>
              <a:t>15 Countries  </a:t>
            </a:r>
          </a:p>
          <a:p>
            <a:pPr eaLnBrk="1" hangingPunct="1">
              <a:lnSpc>
                <a:spcPct val="150000"/>
              </a:lnSpc>
              <a:buClr>
                <a:srgbClr val="000000"/>
              </a:buClr>
              <a:buFont typeface="Wingdings" pitchFamily="2" charset="2"/>
              <a:buNone/>
            </a:pPr>
            <a:r>
              <a:rPr lang="en-US" altLang="zh-CN" sz="2000" b="1" smtClean="0">
                <a:latin typeface="华文仿宋" pitchFamily="2" charset="-122"/>
                <a:ea typeface="华文仿宋" pitchFamily="2" charset="-122"/>
                <a:cs typeface="Arial" charset="0"/>
              </a:rPr>
              <a:t>   USA: 21 states  38 Colleges</a:t>
            </a:r>
          </a:p>
          <a:p>
            <a:pPr eaLnBrk="1" hangingPunct="1">
              <a:buClr>
                <a:srgbClr val="000000"/>
              </a:buClr>
            </a:pPr>
            <a:r>
              <a:rPr lang="en-US" altLang="zh-CN" sz="2000" b="1" smtClean="0">
                <a:latin typeface="华文仿宋" pitchFamily="2" charset="-122"/>
                <a:ea typeface="华文仿宋" pitchFamily="2" charset="-122"/>
                <a:cs typeface="Arial" charset="0"/>
              </a:rPr>
              <a:t>   China: Zhejiang University</a:t>
            </a:r>
          </a:p>
          <a:p>
            <a:pPr eaLnBrk="1" hangingPunct="1">
              <a:buClr>
                <a:srgbClr val="000000"/>
              </a:buClr>
            </a:pPr>
            <a:endParaRPr lang="en-US" altLang="zh-CN" sz="2000" b="1" smtClean="0">
              <a:latin typeface="华文仿宋" pitchFamily="2" charset="-122"/>
              <a:ea typeface="华文仿宋" pitchFamily="2" charset="-122"/>
              <a:cs typeface="Arial" charset="0"/>
            </a:endParaRPr>
          </a:p>
          <a:p>
            <a:pPr eaLnBrk="1" hangingPunct="1">
              <a:buClr>
                <a:srgbClr val="000000"/>
              </a:buClr>
            </a:pPr>
            <a:endParaRPr lang="en-US" altLang="zh-CN" sz="1800" b="1" smtClean="0">
              <a:latin typeface="华文仿宋" pitchFamily="2" charset="-122"/>
              <a:ea typeface="华文仿宋" pitchFamily="2" charset="-122"/>
              <a:cs typeface="Arial" charset="0"/>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en-US" altLang="zh-CN" sz="3600" b="1" smtClean="0">
                <a:latin typeface="Arial" charset="0"/>
                <a:ea typeface="宋体" charset="-122"/>
                <a:cs typeface="Arial" charset="0"/>
              </a:rPr>
              <a:t>Python in Education</a:t>
            </a:r>
          </a:p>
        </p:txBody>
      </p:sp>
      <p:sp>
        <p:nvSpPr>
          <p:cNvPr id="19458" name="Shape 40"/>
          <p:cNvSpPr txBox="1">
            <a:spLocks noGrp="1"/>
          </p:cNvSpPr>
          <p:nvPr>
            <p:ph type="body" idx="4294967295"/>
          </p:nvPr>
        </p:nvSpPr>
        <p:spPr>
          <a:xfrm>
            <a:off x="468313" y="1628775"/>
            <a:ext cx="3598862" cy="4248150"/>
          </a:xfrm>
        </p:spPr>
        <p:txBody>
          <a:bodyPr/>
          <a:lstStyle/>
          <a:p>
            <a:pPr eaLnBrk="1" hangingPunct="1">
              <a:lnSpc>
                <a:spcPct val="150000"/>
              </a:lnSpc>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Famous webs</a:t>
            </a:r>
          </a:p>
          <a:p>
            <a:pPr eaLnBrk="1" hangingPunct="1">
              <a:lnSpc>
                <a:spcPct val="150000"/>
              </a:lnSpc>
              <a:buClr>
                <a:srgbClr val="000000"/>
              </a:buClr>
              <a:buFont typeface="Wingdings" pitchFamily="2" charset="2"/>
              <a:buNone/>
            </a:pPr>
            <a:r>
              <a:rPr lang="en-US" altLang="zh-CN" sz="2400" b="1" smtClean="0">
                <a:latin typeface="华文仿宋" pitchFamily="2" charset="-122"/>
                <a:ea typeface="华文仿宋" pitchFamily="2" charset="-122"/>
                <a:cs typeface="Arial" charset="0"/>
              </a:rPr>
              <a:t> 1. www.techrocket.com</a:t>
            </a:r>
          </a:p>
          <a:p>
            <a:pPr eaLnBrk="1" hangingPunct="1">
              <a:lnSpc>
                <a:spcPct val="150000"/>
              </a:lnSpc>
              <a:buClr>
                <a:srgbClr val="000000"/>
              </a:buClr>
              <a:buFont typeface="Wingdings" pitchFamily="2" charset="2"/>
              <a:buNone/>
            </a:pPr>
            <a:r>
              <a:rPr lang="en-US" altLang="zh-CN" sz="2400" b="1" smtClean="0">
                <a:latin typeface="华文仿宋" pitchFamily="2" charset="-122"/>
                <a:ea typeface="华文仿宋" pitchFamily="2" charset="-122"/>
                <a:cs typeface="Arial" charset="0"/>
              </a:rPr>
              <a:t> 2. www.groklearning.com </a:t>
            </a:r>
          </a:p>
          <a:p>
            <a:pPr eaLnBrk="1" hangingPunct="1">
              <a:lnSpc>
                <a:spcPct val="150000"/>
              </a:lnSpc>
              <a:buClr>
                <a:srgbClr val="000000"/>
              </a:buClr>
              <a:buFont typeface="Wingdings" pitchFamily="2" charset="2"/>
              <a:buNone/>
            </a:pPr>
            <a:r>
              <a:rPr lang="en-US" altLang="zh-CN" sz="2400" b="1" smtClean="0">
                <a:latin typeface="华文仿宋" pitchFamily="2" charset="-122"/>
                <a:ea typeface="华文仿宋" pitchFamily="2" charset="-122"/>
                <a:cs typeface="Arial" charset="0"/>
              </a:rPr>
              <a:t> 3. www.pyladies.com</a:t>
            </a:r>
          </a:p>
          <a:p>
            <a:pPr eaLnBrk="1" hangingPunct="1">
              <a:lnSpc>
                <a:spcPct val="150000"/>
              </a:lnSpc>
              <a:buClr>
                <a:srgbClr val="000000"/>
              </a:buClr>
              <a:buFont typeface="Wingdings" pitchFamily="2" charset="2"/>
              <a:buNone/>
            </a:pPr>
            <a:r>
              <a:rPr lang="en-US" altLang="zh-CN" sz="2400" b="1" smtClean="0">
                <a:latin typeface="华文仿宋" pitchFamily="2" charset="-122"/>
                <a:ea typeface="华文仿宋" pitchFamily="2" charset="-122"/>
                <a:cs typeface="Arial" charset="0"/>
              </a:rPr>
              <a:t> 4. www.firetechcamp.com</a:t>
            </a:r>
          </a:p>
          <a:p>
            <a:pPr eaLnBrk="1" hangingPunct="1">
              <a:lnSpc>
                <a:spcPct val="150000"/>
              </a:lnSpc>
              <a:buClr>
                <a:srgbClr val="000000"/>
              </a:buClr>
              <a:buFont typeface="Wingdings" pitchFamily="2" charset="2"/>
              <a:buNone/>
            </a:pPr>
            <a:r>
              <a:rPr lang="en-US" altLang="zh-CN" sz="2400" b="1" smtClean="0">
                <a:latin typeface="华文仿宋" pitchFamily="2" charset="-122"/>
                <a:ea typeface="华文仿宋" pitchFamily="2" charset="-122"/>
                <a:cs typeface="Arial" charset="0"/>
              </a:rPr>
              <a:t> 5. www.bermotech.com</a:t>
            </a:r>
          </a:p>
          <a:p>
            <a:pPr eaLnBrk="1" hangingPunct="1">
              <a:lnSpc>
                <a:spcPct val="150000"/>
              </a:lnSpc>
              <a:buClr>
                <a:srgbClr val="000000"/>
              </a:buClr>
              <a:buFont typeface="Wingdings" pitchFamily="2" charset="2"/>
              <a:buNone/>
            </a:pPr>
            <a:r>
              <a:rPr lang="en-US" altLang="zh-CN" sz="2400" b="1" smtClean="0">
                <a:latin typeface="华文仿宋" pitchFamily="2" charset="-122"/>
                <a:ea typeface="华文仿宋" pitchFamily="2" charset="-122"/>
                <a:cs typeface="Arial" charset="0"/>
              </a:rPr>
              <a:t> 6. www.codeiscool.co.uk</a:t>
            </a:r>
            <a:endParaRPr lang="en-US" altLang="zh-CN" sz="1800" b="1" smtClean="0">
              <a:latin typeface="华文仿宋" pitchFamily="2" charset="-122"/>
              <a:ea typeface="华文仿宋" pitchFamily="2" charset="-122"/>
              <a:cs typeface="Arial" charset="0"/>
            </a:endParaRPr>
          </a:p>
        </p:txBody>
      </p:sp>
      <p:sp>
        <p:nvSpPr>
          <p:cNvPr id="19459" name="Shape 40"/>
          <p:cNvSpPr txBox="1">
            <a:spLocks/>
          </p:cNvSpPr>
          <p:nvPr/>
        </p:nvSpPr>
        <p:spPr bwMode="auto">
          <a:xfrm>
            <a:off x="4211638" y="1557338"/>
            <a:ext cx="4752975" cy="4392612"/>
          </a:xfrm>
          <a:prstGeom prst="rect">
            <a:avLst/>
          </a:prstGeom>
          <a:noFill/>
          <a:ln w="9525">
            <a:noFill/>
            <a:miter lim="800000"/>
            <a:headEnd/>
            <a:tailEnd/>
          </a:ln>
        </p:spPr>
        <p:txBody>
          <a:bodyPr lIns="91425" tIns="91425" rIns="91425" bIns="91425"/>
          <a:lstStyle/>
          <a:p>
            <a:pPr>
              <a:lnSpc>
                <a:spcPct val="150000"/>
              </a:lnSpc>
              <a:buClr>
                <a:srgbClr val="000000"/>
              </a:buClr>
              <a:buFont typeface="Wingdings" pitchFamily="2" charset="2"/>
              <a:buChar char="n"/>
            </a:pPr>
            <a:r>
              <a:rPr lang="en-US" altLang="zh-CN" sz="2400" b="1">
                <a:latin typeface="华文仿宋" pitchFamily="2" charset="-122"/>
                <a:ea typeface="华文仿宋" pitchFamily="2" charset="-122"/>
              </a:rPr>
              <a:t>Books for teens or kids</a:t>
            </a:r>
          </a:p>
          <a:p>
            <a:pPr>
              <a:lnSpc>
                <a:spcPct val="150000"/>
              </a:lnSpc>
              <a:buClr>
                <a:srgbClr val="000000"/>
              </a:buClr>
              <a:buFont typeface="Wingdings" pitchFamily="2" charset="2"/>
              <a:buNone/>
            </a:pPr>
            <a:r>
              <a:rPr lang="en-US" altLang="zh-CN" sz="2400" b="1">
                <a:latin typeface="华文仿宋" pitchFamily="2" charset="-122"/>
                <a:ea typeface="华文仿宋" pitchFamily="2" charset="-122"/>
              </a:rPr>
              <a:t>  1.</a:t>
            </a:r>
            <a:r>
              <a:rPr lang="en-US" altLang="zh-CN" sz="2000" b="1">
                <a:latin typeface="华文仿宋" pitchFamily="2" charset="-122"/>
                <a:ea typeface="华文仿宋" pitchFamily="2" charset="-122"/>
              </a:rPr>
              <a:t>Python Programming for Teens (2014)</a:t>
            </a:r>
          </a:p>
          <a:p>
            <a:pPr>
              <a:lnSpc>
                <a:spcPct val="150000"/>
              </a:lnSpc>
              <a:buClr>
                <a:srgbClr val="000000"/>
              </a:buClr>
            </a:pPr>
            <a:r>
              <a:rPr lang="en-US" altLang="zh-CN" sz="1800" b="1">
                <a:latin typeface="华文仿宋" pitchFamily="2" charset="-122"/>
                <a:ea typeface="华文仿宋" pitchFamily="2" charset="-122"/>
              </a:rPr>
              <a:t>   2. Python for Kids: A Playful Introduction to   Programming (2012)</a:t>
            </a:r>
          </a:p>
          <a:p>
            <a:pPr>
              <a:lnSpc>
                <a:spcPct val="150000"/>
              </a:lnSpc>
              <a:buClr>
                <a:srgbClr val="000000"/>
              </a:buClr>
            </a:pPr>
            <a:r>
              <a:rPr lang="en-US" altLang="zh-CN" sz="1800" b="1">
                <a:latin typeface="华文仿宋" pitchFamily="2" charset="-122"/>
                <a:ea typeface="华文仿宋" pitchFamily="2" charset="-122"/>
              </a:rPr>
              <a:t>   3. Help Your Kids with Computer Coding(2014)</a:t>
            </a:r>
          </a:p>
          <a:p>
            <a:pPr>
              <a:lnSpc>
                <a:spcPct val="150000"/>
              </a:lnSpc>
              <a:buClr>
                <a:srgbClr val="000000"/>
              </a:buClr>
            </a:pPr>
            <a:r>
              <a:rPr lang="en-US" altLang="zh-CN" sz="1800" b="1">
                <a:latin typeface="华文仿宋" pitchFamily="2" charset="-122"/>
                <a:ea typeface="华文仿宋" pitchFamily="2" charset="-122"/>
              </a:rPr>
              <a:t>   4. Python For Kids For Dummies(2015)</a:t>
            </a:r>
          </a:p>
          <a:p>
            <a:pPr>
              <a:lnSpc>
                <a:spcPct val="150000"/>
              </a:lnSpc>
              <a:buClr>
                <a:srgbClr val="000000"/>
              </a:buClr>
            </a:pPr>
            <a:r>
              <a:rPr lang="en-US" altLang="zh-CN" sz="1800" b="1">
                <a:latin typeface="华文仿宋" pitchFamily="2" charset="-122"/>
                <a:ea typeface="华文仿宋" pitchFamily="2" charset="-122"/>
              </a:rPr>
              <a:t>    5. Invent Your Own Computer Games with Python(2012)</a:t>
            </a:r>
          </a:p>
          <a:p>
            <a:pPr>
              <a:lnSpc>
                <a:spcPct val="150000"/>
              </a:lnSpc>
              <a:buClr>
                <a:srgbClr val="000000"/>
              </a:buClr>
            </a:pPr>
            <a:r>
              <a:rPr lang="en-US" altLang="zh-CN" sz="1800" b="1">
                <a:latin typeface="华文仿宋" pitchFamily="2" charset="-122"/>
                <a:ea typeface="华文仿宋" pitchFamily="2" charset="-122"/>
              </a:rPr>
              <a:t>    6. Making Games with Python &amp; Pygame(2012)</a:t>
            </a:r>
          </a:p>
          <a:p>
            <a:pPr>
              <a:lnSpc>
                <a:spcPct val="150000"/>
              </a:lnSpc>
              <a:buClr>
                <a:srgbClr val="000000"/>
              </a:buClr>
            </a:pPr>
            <a:endParaRPr lang="en-US" altLang="zh-CN" sz="1800" b="1">
              <a:latin typeface="华文仿宋" pitchFamily="2" charset="-122"/>
              <a:ea typeface="华文仿宋" pitchFamily="2" charset="-122"/>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en-US" altLang="zh-CN" sz="3600" b="1" smtClean="0">
                <a:latin typeface="Arial" charset="0"/>
                <a:ea typeface="宋体" charset="-122"/>
                <a:cs typeface="Arial" charset="0"/>
              </a:rPr>
              <a:t>Programing  in China</a:t>
            </a:r>
          </a:p>
        </p:txBody>
      </p:sp>
      <p:sp>
        <p:nvSpPr>
          <p:cNvPr id="30723" name="Shape 40"/>
          <p:cNvSpPr txBox="1">
            <a:spLocks noGrp="1"/>
          </p:cNvSpPr>
          <p:nvPr>
            <p:ph type="body" idx="4294967295"/>
          </p:nvPr>
        </p:nvSpPr>
        <p:spPr/>
        <p:txBody>
          <a:bodyPr/>
          <a:lstStyle/>
          <a:p>
            <a:pPr eaLnBrk="1" hangingPunct="1">
              <a:lnSpc>
                <a:spcPct val="150000"/>
              </a:lnSpc>
              <a:buClr>
                <a:srgbClr val="000000"/>
              </a:buClr>
              <a:buFont typeface="Wingdings" pitchFamily="2" charset="2"/>
              <a:buChar char="n"/>
            </a:pPr>
            <a:r>
              <a:rPr lang="en-US" altLang="zh-CN" sz="2400" b="1" smtClean="0">
                <a:latin typeface="华文仿宋" pitchFamily="2" charset="-122"/>
                <a:ea typeface="华文仿宋" pitchFamily="2" charset="-122"/>
                <a:cs typeface="Arial" charset="0"/>
              </a:rPr>
              <a:t>Search some relevant information by baidu</a:t>
            </a:r>
          </a:p>
          <a:p>
            <a:pPr eaLnBrk="1" hangingPunct="1">
              <a:buClr>
                <a:srgbClr val="000000"/>
              </a:buClr>
            </a:pPr>
            <a:r>
              <a:rPr lang="en-US" altLang="zh-CN" sz="1800" b="1" smtClean="0">
                <a:latin typeface="华文仿宋" pitchFamily="2" charset="-122"/>
                <a:ea typeface="华文仿宋" pitchFamily="2" charset="-122"/>
                <a:cs typeface="Arial" charset="0"/>
              </a:rPr>
              <a:t>  “</a:t>
            </a:r>
            <a:r>
              <a:rPr lang="zh-CN" altLang="en-US" sz="1800" b="1" smtClean="0">
                <a:latin typeface="华文仿宋" pitchFamily="2" charset="-122"/>
                <a:ea typeface="华文仿宋" pitchFamily="2" charset="-122"/>
                <a:cs typeface="Arial" charset="0"/>
              </a:rPr>
              <a:t>青少年编程” </a:t>
            </a:r>
            <a:r>
              <a:rPr lang="zh-CN" altLang="en-US" b="1" smtClean="0">
                <a:latin typeface="Arial" charset="0"/>
                <a:ea typeface="宋体" charset="-122"/>
                <a:cs typeface="Arial" charset="0"/>
              </a:rPr>
              <a:t>”孩子编程“</a:t>
            </a:r>
          </a:p>
        </p:txBody>
      </p:sp>
      <p:pic>
        <p:nvPicPr>
          <p:cNvPr id="30724" name="Picture 4"/>
          <p:cNvPicPr>
            <a:picLocks noChangeAspect="1" noChangeArrowheads="1"/>
          </p:cNvPicPr>
          <p:nvPr/>
        </p:nvPicPr>
        <p:blipFill>
          <a:blip r:embed="rId3"/>
          <a:srcRect l="11638"/>
          <a:stretch>
            <a:fillRect/>
          </a:stretch>
        </p:blipFill>
        <p:spPr bwMode="auto">
          <a:xfrm>
            <a:off x="468313" y="2636838"/>
            <a:ext cx="5472112" cy="3671887"/>
          </a:xfrm>
          <a:prstGeom prst="rect">
            <a:avLst/>
          </a:prstGeom>
          <a:noFill/>
          <a:ln w="9525">
            <a:noFill/>
            <a:miter lim="800000"/>
            <a:headEnd/>
            <a:tailEnd/>
          </a:ln>
          <a:effectLst/>
        </p:spPr>
      </p:pic>
      <p:pic>
        <p:nvPicPr>
          <p:cNvPr id="30725" name="Picture 5"/>
          <p:cNvPicPr>
            <a:picLocks noChangeAspect="1" noChangeArrowheads="1"/>
          </p:cNvPicPr>
          <p:nvPr/>
        </p:nvPicPr>
        <p:blipFill>
          <a:blip r:embed="rId4"/>
          <a:srcRect r="20236"/>
          <a:stretch>
            <a:fillRect/>
          </a:stretch>
        </p:blipFill>
        <p:spPr bwMode="auto">
          <a:xfrm>
            <a:off x="4140200" y="2565400"/>
            <a:ext cx="4824413" cy="3717925"/>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en-US" altLang="zh-CN" sz="3600" b="1" smtClean="0">
                <a:latin typeface="Arial" charset="0"/>
                <a:ea typeface="宋体" charset="-122"/>
                <a:cs typeface="Arial" charset="0"/>
              </a:rPr>
              <a:t>Programing  in China</a:t>
            </a:r>
          </a:p>
        </p:txBody>
      </p:sp>
      <p:sp>
        <p:nvSpPr>
          <p:cNvPr id="32771" name="Shape 40"/>
          <p:cNvSpPr txBox="1">
            <a:spLocks noGrp="1"/>
          </p:cNvSpPr>
          <p:nvPr>
            <p:ph type="body" idx="4294967295"/>
          </p:nvPr>
        </p:nvSpPr>
        <p:spPr>
          <a:xfrm>
            <a:off x="611188" y="1628775"/>
            <a:ext cx="7488237" cy="4967288"/>
          </a:xfrm>
        </p:spPr>
        <p:txBody>
          <a:bodyPr/>
          <a:lstStyle/>
          <a:p>
            <a:pPr eaLnBrk="1" hangingPunct="1"/>
            <a:r>
              <a:rPr lang="en-US" altLang="zh-CN" sz="1800" b="1" smtClean="0">
                <a:latin typeface="Arial" charset="0"/>
                <a:ea typeface="宋体" charset="-122"/>
                <a:cs typeface="Arial" charset="0"/>
              </a:rPr>
              <a:t>     Normally ,in China, there is no programming class for teens or kids, ignoring to development  computer genius. some well-educated parents teach their kids from YouTube video web, just like Scratch.</a:t>
            </a:r>
          </a:p>
          <a:p>
            <a:pPr eaLnBrk="1" hangingPunct="1"/>
            <a:r>
              <a:rPr lang="en-US" altLang="zh-CN" sz="1800" b="1" smtClean="0">
                <a:latin typeface="Arial" charset="0"/>
                <a:ea typeface="宋体" charset="-122"/>
                <a:cs typeface="Arial" charset="0"/>
              </a:rPr>
              <a:t> </a:t>
            </a:r>
          </a:p>
          <a:p>
            <a:pPr eaLnBrk="1" hangingPunct="1"/>
            <a:r>
              <a:rPr lang="en-US" altLang="zh-CN" sz="1800" b="1" smtClean="0">
                <a:latin typeface="Arial" charset="0"/>
                <a:ea typeface="宋体" charset="-122"/>
                <a:cs typeface="Arial" charset="0"/>
              </a:rPr>
              <a:t>     In all, China online education areas need programming module. So I  do survey. </a:t>
            </a:r>
          </a:p>
          <a:p>
            <a:pPr eaLnBrk="1" hangingPunct="1"/>
            <a:endParaRPr lang="zh-CN" altLang="en-US" sz="1800" b="1" smtClean="0">
              <a:latin typeface="Arial" charset="0"/>
              <a:ea typeface="宋体" charset="-122"/>
              <a:cs typeface="Arial" charset="0"/>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39"/>
          <p:cNvSpPr txBox="1">
            <a:spLocks noGrp="1"/>
          </p:cNvSpPr>
          <p:nvPr>
            <p:ph type="title" idx="4294967295"/>
          </p:nvPr>
        </p:nvSpPr>
        <p:spPr>
          <a:xfrm>
            <a:off x="468313" y="260350"/>
            <a:ext cx="8229600" cy="1143000"/>
          </a:xfrm>
        </p:spPr>
        <p:txBody>
          <a:bodyPr/>
          <a:lstStyle/>
          <a:p>
            <a:pPr eaLnBrk="1" hangingPunct="1">
              <a:buClr>
                <a:srgbClr val="000000"/>
              </a:buClr>
            </a:pPr>
            <a:r>
              <a:rPr lang="zh-CN" altLang="en-US" sz="3200" b="1" smtClean="0">
                <a:latin typeface="Arial" charset="0"/>
                <a:ea typeface="宋体" charset="-122"/>
                <a:cs typeface="Arial" charset="0"/>
              </a:rPr>
              <a:t>大洋彼岸的孩子在编程，中国的孩子在干什么？</a:t>
            </a:r>
          </a:p>
        </p:txBody>
      </p:sp>
      <p:sp>
        <p:nvSpPr>
          <p:cNvPr id="34822" name="Text Box 6"/>
          <p:cNvSpPr txBox="1">
            <a:spLocks noChangeArrowheads="1"/>
          </p:cNvSpPr>
          <p:nvPr/>
        </p:nvSpPr>
        <p:spPr bwMode="auto">
          <a:xfrm>
            <a:off x="611188" y="4365625"/>
            <a:ext cx="7704137" cy="2014538"/>
          </a:xfrm>
          <a:prstGeom prst="rect">
            <a:avLst/>
          </a:prstGeom>
          <a:noFill/>
          <a:ln w="9525">
            <a:noFill/>
            <a:miter lim="800000"/>
            <a:headEnd/>
            <a:tailEnd/>
          </a:ln>
          <a:effectLst/>
        </p:spPr>
        <p:txBody>
          <a:bodyPr>
            <a:spAutoFit/>
          </a:bodyPr>
          <a:lstStyle/>
          <a:p>
            <a:r>
              <a:rPr lang="zh-CN" altLang="en-US" sz="1800"/>
              <a:t>       教育要从娃娃抓起。</a:t>
            </a:r>
          </a:p>
          <a:p>
            <a:r>
              <a:rPr lang="zh-CN" altLang="en-US" sz="1800"/>
              <a:t>       当中国的小孩还在小学课堂里学习传统知识时，太平洋另一端的孩子们已经可以学习简单编程了。而现在，他们又可以 </a:t>
            </a:r>
            <a:r>
              <a:rPr lang="en-US" altLang="zh-CN" sz="1800"/>
              <a:t>get </a:t>
            </a:r>
            <a:r>
              <a:rPr lang="zh-CN" altLang="en-US" sz="1800"/>
              <a:t>一项新技能：用编程操控无人机、机器人和智能家居系统。</a:t>
            </a:r>
          </a:p>
          <a:p>
            <a:r>
              <a:rPr lang="zh-CN" altLang="en-US" sz="1800"/>
              <a:t>      目前，</a:t>
            </a:r>
            <a:r>
              <a:rPr lang="en-US" altLang="zh-CN" sz="1800"/>
              <a:t>Tynker</a:t>
            </a:r>
            <a:r>
              <a:rPr lang="zh-CN" altLang="en-US" sz="1800"/>
              <a:t>已经与一些智能设备公司进行合作，包括 </a:t>
            </a:r>
            <a:r>
              <a:rPr lang="en-US" altLang="zh-CN" sz="1800"/>
              <a:t>Parrot </a:t>
            </a:r>
            <a:r>
              <a:rPr lang="zh-CN" altLang="en-US" sz="1800"/>
              <a:t>无人机、 </a:t>
            </a:r>
            <a:r>
              <a:rPr lang="en-US" altLang="zh-CN" sz="1800"/>
              <a:t>Sphero </a:t>
            </a:r>
            <a:r>
              <a:rPr lang="zh-CN" altLang="en-US" sz="1800"/>
              <a:t>机器人以及飞利浦的 </a:t>
            </a:r>
            <a:r>
              <a:rPr lang="en-US" altLang="zh-CN" sz="1800"/>
              <a:t>Hue Lux </a:t>
            </a:r>
            <a:r>
              <a:rPr lang="zh-CN" altLang="en-US" sz="1800"/>
              <a:t>智能照明系统都可以在 </a:t>
            </a:r>
            <a:r>
              <a:rPr lang="en-US" altLang="zh-CN" sz="1800"/>
              <a:t>Tynker </a:t>
            </a:r>
            <a:r>
              <a:rPr lang="zh-CN" altLang="en-US" sz="1800"/>
              <a:t>的应用平台上进行简单的编程就可以控制。</a:t>
            </a:r>
          </a:p>
        </p:txBody>
      </p:sp>
      <p:pic>
        <p:nvPicPr>
          <p:cNvPr id="34824" name="Picture 8" descr="3"/>
          <p:cNvPicPr>
            <a:picLocks noChangeAspect="1" noChangeArrowheads="1"/>
          </p:cNvPicPr>
          <p:nvPr/>
        </p:nvPicPr>
        <p:blipFill>
          <a:blip r:embed="rId3"/>
          <a:srcRect/>
          <a:stretch>
            <a:fillRect/>
          </a:stretch>
        </p:blipFill>
        <p:spPr bwMode="auto">
          <a:xfrm>
            <a:off x="2124075" y="1196975"/>
            <a:ext cx="4679950" cy="3122613"/>
          </a:xfrm>
          <a:prstGeom prst="rect">
            <a:avLst/>
          </a:prstGeom>
          <a:noFill/>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1997</Words>
  <PresentationFormat>On-screen Show (4:3)</PresentationFormat>
  <Paragraphs>114</Paragraphs>
  <Slides>18</Slides>
  <Notes>16</Notes>
  <HiddenSlides>0</HiddenSlides>
  <MMClips>0</MMClips>
  <ScaleCrop>false</ScaleCrop>
  <HeadingPairs>
    <vt:vector size="6" baseType="variant">
      <vt:variant>
        <vt:lpstr>已用的字体</vt:lpstr>
      </vt:variant>
      <vt:variant>
        <vt:i4>6</vt:i4>
      </vt:variant>
      <vt:variant>
        <vt:lpstr>演示文稿设计模板</vt:lpstr>
      </vt:variant>
      <vt:variant>
        <vt:i4>7</vt:i4>
      </vt:variant>
      <vt:variant>
        <vt:lpstr>幻灯片标题</vt:lpstr>
      </vt:variant>
      <vt:variant>
        <vt:i4>18</vt:i4>
      </vt:variant>
    </vt:vector>
  </HeadingPairs>
  <TitlesOfParts>
    <vt:vector size="31" baseType="lpstr">
      <vt:lpstr>Arial</vt:lpstr>
      <vt:lpstr>宋体</vt:lpstr>
      <vt:lpstr>华文仿宋</vt:lpstr>
      <vt:lpstr>Wingdings</vt:lpstr>
      <vt:lpstr>Times New Roman</vt:lpstr>
      <vt:lpstr>Malgun Gothic</vt:lpstr>
      <vt:lpstr>simple-light</vt:lpstr>
      <vt:lpstr>simple-light</vt:lpstr>
      <vt:lpstr>simple-light</vt:lpstr>
      <vt:lpstr>simple-light</vt:lpstr>
      <vt:lpstr>simple-light</vt:lpstr>
      <vt:lpstr>simple-light</vt:lpstr>
      <vt:lpstr>simple-light</vt:lpstr>
      <vt:lpstr>Python broke into teens world</vt:lpstr>
      <vt:lpstr>Theme</vt:lpstr>
      <vt:lpstr>Overseas Pythoners</vt:lpstr>
      <vt:lpstr>Overseas Pythoners</vt:lpstr>
      <vt:lpstr>Schools Using Python</vt:lpstr>
      <vt:lpstr>Python in Education</vt:lpstr>
      <vt:lpstr>Programing  in China</vt:lpstr>
      <vt:lpstr>Programing  in China</vt:lpstr>
      <vt:lpstr>大洋彼岸的孩子在编程，中国的孩子在干什么？</vt:lpstr>
      <vt:lpstr>兴趣班让孩子失去创造力</vt:lpstr>
      <vt:lpstr>在线教育格局</vt:lpstr>
      <vt:lpstr>垂直细化市场-开辟另一个片蓝海</vt:lpstr>
      <vt:lpstr>垂直细化市场-开辟另一个片蓝海</vt:lpstr>
      <vt:lpstr>垂直细化市场-开辟另一个片蓝海</vt:lpstr>
      <vt:lpstr>垂直细化市场-开辟另一个片蓝海</vt:lpstr>
      <vt:lpstr>垂直细化市场-开辟另一个片蓝海</vt:lpstr>
      <vt:lpstr>结尾</vt:lpstr>
      <vt:lpstr>幻灯片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is  </dc:title>
  <cp:lastModifiedBy>blue</cp:lastModifiedBy>
  <cp:revision>39</cp:revision>
  <dcterms:modified xsi:type="dcterms:W3CDTF">2015-08-20T08:19:26Z</dcterms:modified>
</cp:coreProperties>
</file>