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3"/>
  </p:notesMasterIdLst>
  <p:sldIdLst>
    <p:sldId id="256" r:id="rId2"/>
    <p:sldId id="259" r:id="rId3"/>
    <p:sldId id="264" r:id="rId4"/>
    <p:sldId id="262" r:id="rId5"/>
    <p:sldId id="263" r:id="rId6"/>
    <p:sldId id="265" r:id="rId7"/>
    <p:sldId id="290" r:id="rId8"/>
    <p:sldId id="266" r:id="rId9"/>
    <p:sldId id="268" r:id="rId10"/>
    <p:sldId id="274" r:id="rId11"/>
    <p:sldId id="269" r:id="rId12"/>
    <p:sldId id="275" r:id="rId13"/>
    <p:sldId id="270" r:id="rId14"/>
    <p:sldId id="276" r:id="rId15"/>
    <p:sldId id="277" r:id="rId16"/>
    <p:sldId id="278" r:id="rId17"/>
    <p:sldId id="279" r:id="rId18"/>
    <p:sldId id="285" r:id="rId19"/>
    <p:sldId id="291" r:id="rId20"/>
    <p:sldId id="281" r:id="rId21"/>
    <p:sldId id="292" r:id="rId22"/>
    <p:sldId id="293" r:id="rId23"/>
    <p:sldId id="280" r:id="rId24"/>
    <p:sldId id="286" r:id="rId25"/>
    <p:sldId id="294" r:id="rId26"/>
    <p:sldId id="273" r:id="rId27"/>
    <p:sldId id="287" r:id="rId28"/>
    <p:sldId id="289" r:id="rId29"/>
    <p:sldId id="261" r:id="rId30"/>
    <p:sldId id="260" r:id="rId31"/>
    <p:sldId id="258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宋体" charset="-122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宋体" charset="-122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宋体" charset="-122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宋体" charset="-122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宋体" charset="-122"/>
        <a:cs typeface="+mn-cs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宋体" charset="-122"/>
        <a:cs typeface="+mn-cs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宋体" charset="-122"/>
        <a:cs typeface="+mn-cs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宋体" charset="-122"/>
        <a:cs typeface="+mn-cs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宋体" charset="-122"/>
        <a:cs typeface="+mn-cs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3392" autoAdjust="0"/>
  </p:normalViewPr>
  <p:slideViewPr>
    <p:cSldViewPr>
      <p:cViewPr>
        <p:scale>
          <a:sx n="75" d="100"/>
          <a:sy n="75" d="100"/>
        </p:scale>
        <p:origin x="-258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315468624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4339" name="Shape 3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CMDB </a:t>
            </a:r>
            <a:r>
              <a:rPr lang="zh-CN" altLang="en-US" dirty="0" smtClean="0"/>
              <a:t>在运营系统中所起的重要地位毋庸置疑。作为一个信息管理中心的角色，它在运营系统的需要承担更多的责任：</a:t>
            </a:r>
            <a:r>
              <a:rPr lang="en-US" altLang="zh-CN" b="1" dirty="0" smtClean="0"/>
              <a:t>CMDB </a:t>
            </a:r>
            <a:r>
              <a:rPr lang="zh-CN" altLang="en-US" b="1" dirty="0" smtClean="0"/>
              <a:t>对运营和配置的定义，很大粒度的确定了其他业余系统的角度和视野。</a:t>
            </a:r>
            <a:endParaRPr lang="zh-CN" altLang="en-US" dirty="0" smtClean="0"/>
          </a:p>
          <a:p>
            <a:r>
              <a:rPr lang="zh-CN" altLang="en-US" dirty="0" smtClean="0"/>
              <a:t>在此，我总结了一下设计实现之时最重要的几点思考：</a:t>
            </a:r>
          </a:p>
          <a:p>
            <a:r>
              <a:rPr lang="en-US" altLang="zh-CN" b="1" dirty="0" smtClean="0"/>
              <a:t>1. CMDB </a:t>
            </a:r>
            <a:r>
              <a:rPr lang="zh-CN" altLang="en-US" b="1" dirty="0" smtClean="0"/>
              <a:t>的核心目标是什么？</a:t>
            </a:r>
            <a:endParaRPr lang="zh-CN" altLang="en-US" dirty="0" smtClean="0"/>
          </a:p>
          <a:p>
            <a:r>
              <a:rPr lang="zh-CN" altLang="en-US" b="1" dirty="0" smtClean="0"/>
              <a:t>业务。</a:t>
            </a:r>
            <a:r>
              <a:rPr lang="zh-CN" altLang="en-US" dirty="0" smtClean="0"/>
              <a:t>为了业务而服务，为了运营操作而提供接口，为了运营建设而维护</a:t>
            </a:r>
            <a:r>
              <a:rPr lang="en-US" altLang="zh-CN" dirty="0" smtClean="0"/>
              <a:t>CMDB</a:t>
            </a:r>
            <a:r>
              <a:rPr lang="zh-CN" altLang="en-US" dirty="0" smtClean="0"/>
              <a:t>。这不仅是 </a:t>
            </a:r>
            <a:r>
              <a:rPr lang="en-US" altLang="zh-CN" dirty="0" smtClean="0"/>
              <a:t>CMDB </a:t>
            </a:r>
            <a:r>
              <a:rPr lang="zh-CN" altLang="en-US" dirty="0" smtClean="0"/>
              <a:t>，也是绝大部分项目工程的核心：</a:t>
            </a:r>
            <a:r>
              <a:rPr lang="zh-CN" altLang="en-US" b="1" dirty="0" smtClean="0"/>
              <a:t>用技术服务和技术运营去支撑产品。</a:t>
            </a:r>
            <a:endParaRPr lang="zh-CN" altLang="en-US" dirty="0" smtClean="0"/>
          </a:p>
          <a:p>
            <a:r>
              <a:rPr lang="en-US" altLang="zh-CN" b="1" dirty="0" smtClean="0"/>
              <a:t>2. </a:t>
            </a:r>
            <a:r>
              <a:rPr lang="zh-CN" altLang="en-US" b="1" dirty="0" smtClean="0"/>
              <a:t>如何定义配置？如何确定配置管理的粒度？</a:t>
            </a:r>
            <a:endParaRPr lang="zh-CN" altLang="en-US" dirty="0" smtClean="0"/>
          </a:p>
          <a:p>
            <a:r>
              <a:rPr lang="zh-CN" altLang="en-US" dirty="0" smtClean="0"/>
              <a:t>本质而言，这也是由业务决定的。</a:t>
            </a:r>
            <a:r>
              <a:rPr lang="zh-CN" altLang="en-US" b="1" dirty="0" smtClean="0"/>
              <a:t>管理的需求决定了信息的定义和量级。</a:t>
            </a:r>
            <a:endParaRPr lang="zh-CN" altLang="en-US" dirty="0" smtClean="0"/>
          </a:p>
          <a:p>
            <a:r>
              <a:rPr lang="zh-CN" altLang="en-US" dirty="0" smtClean="0"/>
              <a:t>所以在配置管理活动中，需要对业务的深入理解，对管理有超前意识：被极强依赖的 </a:t>
            </a:r>
            <a:r>
              <a:rPr lang="en-US" altLang="zh-CN" dirty="0" smtClean="0"/>
              <a:t>CMDB </a:t>
            </a:r>
            <a:r>
              <a:rPr lang="zh-CN" altLang="en-US" dirty="0" smtClean="0"/>
              <a:t>不能脱离业务，这会直接导致运营系统无法切合业务；</a:t>
            </a:r>
          </a:p>
          <a:p>
            <a:r>
              <a:rPr lang="en-US" altLang="zh-CN" b="1" dirty="0" smtClean="0"/>
              <a:t>3. CMDB </a:t>
            </a:r>
            <a:r>
              <a:rPr lang="zh-CN" altLang="en-US" b="1" dirty="0" smtClean="0"/>
              <a:t>如何维护？</a:t>
            </a:r>
            <a:endParaRPr lang="zh-CN" altLang="en-US" dirty="0" smtClean="0"/>
          </a:p>
          <a:p>
            <a:r>
              <a:rPr lang="zh-CN" altLang="en-US" dirty="0" smtClean="0"/>
              <a:t>本质而言，此问题是为了应对业务需求的。在业务发展的同时，各运营系统神速发展快速迭代开发，</a:t>
            </a:r>
            <a:r>
              <a:rPr lang="en-US" altLang="zh-CN" dirty="0" smtClean="0"/>
              <a:t>CMDB </a:t>
            </a:r>
            <a:r>
              <a:rPr lang="zh-CN" altLang="en-US" dirty="0" smtClean="0"/>
              <a:t>不能掉链子啊！！！</a:t>
            </a:r>
          </a:p>
          <a:p>
            <a:r>
              <a:rPr lang="zh-CN" altLang="en-US" dirty="0" smtClean="0"/>
              <a:t>所以在配置管理活动中，需要对运营的深入理解，对技术有超前意识：在有新需求的情况下，不影响旧服务的情况下去满足新服务，是挑战，是能力。</a:t>
            </a:r>
          </a:p>
          <a:p>
            <a:r>
              <a:rPr lang="en-US" altLang="zh-CN" b="1" dirty="0" smtClean="0"/>
              <a:t>4. </a:t>
            </a:r>
            <a:r>
              <a:rPr lang="zh-CN" altLang="en-US" b="1" dirty="0" smtClean="0"/>
              <a:t>数据接口如何提供？</a:t>
            </a:r>
            <a:endParaRPr lang="zh-CN" altLang="en-US" dirty="0" smtClean="0"/>
          </a:p>
          <a:p>
            <a:r>
              <a:rPr lang="zh-CN" altLang="en-US" dirty="0" smtClean="0"/>
              <a:t>在提供微信 </a:t>
            </a:r>
            <a:r>
              <a:rPr lang="en-US" altLang="zh-CN" dirty="0" smtClean="0"/>
              <a:t>CMDB </a:t>
            </a:r>
            <a:r>
              <a:rPr lang="zh-CN" altLang="en-US" dirty="0" smtClean="0"/>
              <a:t>服务之前，</a:t>
            </a:r>
            <a:r>
              <a:rPr lang="en-US" altLang="zh-CN" dirty="0" smtClean="0"/>
              <a:t>CMDB </a:t>
            </a:r>
            <a:r>
              <a:rPr lang="zh-CN" altLang="en-US" dirty="0" smtClean="0"/>
              <a:t>的工作由直接粗暴的数据库操作负责。不谈库型设计的优劣，大量的运营系统在 </a:t>
            </a:r>
            <a:r>
              <a:rPr lang="en-US" altLang="zh-CN" dirty="0" smtClean="0"/>
              <a:t>CMDB </a:t>
            </a:r>
            <a:r>
              <a:rPr lang="zh-CN" altLang="en-US" dirty="0" smtClean="0"/>
              <a:t>不被封装和保护的情况下去直接用 </a:t>
            </a:r>
            <a:r>
              <a:rPr lang="en-US" altLang="zh-CN" dirty="0" smtClean="0"/>
              <a:t>SQL </a:t>
            </a:r>
            <a:r>
              <a:rPr lang="zh-CN" altLang="en-US" dirty="0" smtClean="0"/>
              <a:t>读写 </a:t>
            </a:r>
            <a:r>
              <a:rPr lang="en-US" altLang="zh-CN" dirty="0" err="1" smtClean="0"/>
              <a:t>cmdb</a:t>
            </a:r>
            <a:r>
              <a:rPr lang="en-US" altLang="zh-CN" dirty="0" smtClean="0"/>
              <a:t> </a:t>
            </a:r>
            <a:r>
              <a:rPr lang="zh-CN" altLang="en-US" dirty="0" smtClean="0"/>
              <a:t>将会出现大量问题。</a:t>
            </a:r>
          </a:p>
          <a:p>
            <a:r>
              <a:rPr lang="zh-CN" altLang="en-US" dirty="0" smtClean="0"/>
              <a:t>提供一个灵活的接口，给各系统一个最好用的工具交互，是非常重要的。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104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展示过一下就</a:t>
            </a:r>
            <a:r>
              <a:rPr lang="en-US" altLang="zh-CN" baseline="0" dirty="0" smtClean="0"/>
              <a:t> ok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01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41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104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限制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zh-CN" altLang="en-US" baseline="0" dirty="0" smtClean="0"/>
              <a:t>没有东西是完美的 这个设计显然是有限制的 但是 作为一个 </a:t>
            </a:r>
            <a:r>
              <a:rPr lang="en-US" altLang="zh-CN" baseline="0" dirty="0" err="1" smtClean="0"/>
              <a:t>sql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的数据 读写 封装 已经非常够用 而且 后续的拓展维护非常爽</a:t>
            </a:r>
            <a:endParaRPr lang="en-US" altLang="zh-CN" baseline="0" dirty="0" smtClean="0"/>
          </a:p>
          <a:p>
            <a:r>
              <a:rPr lang="zh-CN" altLang="en-US" baseline="0" dirty="0" smtClean="0"/>
              <a:t>面对限制 定规则</a:t>
            </a:r>
            <a:endParaRPr lang="en-US" altLang="zh-CN" baseline="0" dirty="0" smtClean="0"/>
          </a:p>
          <a:p>
            <a:r>
              <a:rPr lang="en-US" altLang="zh-CN" baseline="0" dirty="0" smtClean="0"/>
              <a:t>2 </a:t>
            </a:r>
            <a:r>
              <a:rPr lang="zh-CN" altLang="en-US" baseline="0" dirty="0" smtClean="0"/>
              <a:t>规则 </a:t>
            </a:r>
            <a:endParaRPr lang="en-US" altLang="zh-CN" baseline="0" dirty="0" smtClean="0"/>
          </a:p>
          <a:p>
            <a:r>
              <a:rPr lang="zh-CN" altLang="en-US" baseline="0" dirty="0" smtClean="0"/>
              <a:t>开发的人 做一个东西出来 就是定一个玩法 要维护它 </a:t>
            </a:r>
            <a:endParaRPr lang="en-US" altLang="zh-CN" baseline="0" dirty="0" smtClean="0"/>
          </a:p>
          <a:p>
            <a:r>
              <a:rPr lang="en-US" altLang="zh-CN" baseline="0" dirty="0" smtClean="0"/>
              <a:t>3 </a:t>
            </a:r>
            <a:r>
              <a:rPr lang="zh-CN" altLang="en-US" baseline="0" dirty="0" smtClean="0"/>
              <a:t>简单</a:t>
            </a:r>
            <a:endParaRPr lang="en-US" altLang="zh-CN" baseline="0" dirty="0" smtClean="0"/>
          </a:p>
          <a:p>
            <a:r>
              <a:rPr lang="zh-CN" altLang="en-US" baseline="0" dirty="0" smtClean="0"/>
              <a:t>复杂的东西 人不好理解</a:t>
            </a:r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0564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4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Shape 5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20675"/>
            <a:ext cx="218757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 eaLnBrk="1" hangingPunct="1">
              <a:defRPr sz="1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331A605D-1BBB-4F85-B1A4-2D5AA8EE40C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333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688"/>
            <a:ext cx="20066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8"/>
          <p:cNvSpPr txBox="1">
            <a:spLocks noChangeArrowheads="1"/>
          </p:cNvSpPr>
          <p:nvPr/>
        </p:nvSpPr>
        <p:spPr bwMode="auto">
          <a:xfrm>
            <a:off x="2130425" y="6445250"/>
            <a:ext cx="4672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zh-CN" smtClean="0">
                <a:ea typeface="+mn-ea"/>
              </a:rPr>
              <a:t>北京</a:t>
            </a:r>
            <a:r>
              <a:rPr lang="zh-CN" altLang="zh-CN" smtClean="0">
                <a:ea typeface="+mn-ea"/>
              </a:rPr>
              <a:t>/</a:t>
            </a:r>
            <a:r>
              <a:rPr lang="zh-CN" smtClean="0">
                <a:ea typeface="+mn-ea"/>
              </a:rPr>
              <a:t>上海</a:t>
            </a:r>
            <a:r>
              <a:rPr lang="zh-CN" altLang="zh-CN" smtClean="0">
                <a:ea typeface="+mn-ea"/>
              </a:rPr>
              <a:t>/</a:t>
            </a:r>
            <a:r>
              <a:rPr lang="zh-CN" smtClean="0">
                <a:ea typeface="+mn-ea"/>
              </a:rPr>
              <a:t>广州 </a:t>
            </a:r>
            <a:r>
              <a:rPr lang="zh-CN" altLang="zh-CN" smtClean="0">
                <a:ea typeface="+mn-ea"/>
              </a:rPr>
              <a:t>0xFF    </a:t>
            </a:r>
            <a:r>
              <a:rPr lang="zh-CN" altLang="zh-CN" i="1" smtClean="0">
                <a:ea typeface="+mn-ea"/>
              </a:rPr>
              <a:t>Life's pathetic, go Pythonic!</a:t>
            </a:r>
          </a:p>
          <a:p>
            <a:pPr eaLnBrk="1" hangingPunct="1">
              <a:defRPr/>
            </a:pPr>
            <a:r>
              <a:rPr lang="zh-CN" altLang="zh-CN" smtClean="0">
                <a:ea typeface="+mn-ea"/>
              </a:rPr>
              <a:t> 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1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 eaLnBrk="1" hangingPunct="1">
              <a:defRPr sz="1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7967B9A1-E8A6-4900-894F-A504D004A8B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0431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 eaLnBrk="1" hangingPunct="1">
              <a:defRPr sz="1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FC61EEA7-4516-46B8-B390-54245F376FC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237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 eaLnBrk="1" hangingPunct="1">
              <a:defRPr sz="1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DDAD9D76-7DD1-4804-B49F-340E165C459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7542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3" name="Shape 2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 eaLnBrk="1" hangingPunct="1">
              <a:defRPr sz="1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6306F961-678F-47A1-95D2-FEE0F176129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2780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 eaLnBrk="1" hangingPunct="1">
              <a:defRPr sz="1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8B34B8AF-DB6F-4776-A907-5B53C46D583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626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>
              <a:sym typeface="Arial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8556625" y="6332538"/>
            <a:ext cx="5492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4FB309B0-315E-4730-B601-08083451BF0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33"/>
          <p:cNvSpPr txBox="1">
            <a:spLocks noGrp="1"/>
          </p:cNvSpPr>
          <p:nvPr>
            <p:ph type="ctrTitle"/>
          </p:nvPr>
        </p:nvSpPr>
        <p:spPr>
          <a:xfrm>
            <a:off x="685800" y="2782888"/>
            <a:ext cx="7772400" cy="12049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</a:pPr>
            <a:r>
              <a:rPr lang="zh-CN" altLang="en-US" b="1" dirty="0" smtClean="0">
                <a:latin typeface="Arial" charset="0"/>
                <a:ea typeface="宋体" charset="-122"/>
                <a:cs typeface="Arial" charset="0"/>
              </a:rPr>
              <a:t>柔性接口的设计与实现</a:t>
            </a:r>
            <a:endParaRPr lang="zh-CN" b="1" dirty="0" smtClean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8195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4273550"/>
            <a:ext cx="7772400" cy="812800"/>
          </a:xfrm>
        </p:spPr>
        <p:txBody>
          <a:bodyPr/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666666"/>
              </a:buClr>
            </a:pPr>
            <a:r>
              <a:rPr lang="zh-CN" altLang="en-US" sz="3000" smtClean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微信</a:t>
            </a:r>
            <a:r>
              <a:rPr lang="en-US" altLang="zh-CN" sz="3000" smtClean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CMDB</a:t>
            </a:r>
            <a:endParaRPr lang="zh-CN" altLang="zh-CN" sz="3000" smtClean="0">
              <a:solidFill>
                <a:srgbClr val="6666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15720" y="5517232"/>
            <a:ext cx="180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dirty="0" err="1" smtClean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ottocho</a:t>
            </a:r>
            <a:endParaRPr lang="en-US" altLang="zh-CN" sz="1800" dirty="0" smtClean="0">
              <a:solidFill>
                <a:srgbClr val="666666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8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2015.08.21</a:t>
            </a:r>
            <a:endParaRPr lang="zh-CN" altLang="en-US" sz="1800" dirty="0">
              <a:solidFill>
                <a:schemeClr val="bg2">
                  <a:lumMod val="50000"/>
                </a:schemeClr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大纲</a:t>
            </a: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1187624" y="1196752"/>
            <a:ext cx="5616996" cy="42484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endParaRPr lang="en-US" altLang="zh-CN" sz="1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什么是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设计要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点</a:t>
            </a:r>
            <a:endParaRPr lang="en-US" altLang="zh-CN" sz="2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Arial" charset="0"/>
              </a:rPr>
              <a:t>成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果展示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设计与实现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Arial" charset="0"/>
              </a:rPr>
              <a:t>经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验总结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1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设计要点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1043236" y="1916832"/>
            <a:ext cx="2880692" cy="3024336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设计要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点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业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务目标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配置粒度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维护方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式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务情况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39006"/>
            <a:ext cx="3888432" cy="54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大纲</a:t>
            </a: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1187624" y="1196752"/>
            <a:ext cx="5616996" cy="42484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endParaRPr lang="en-US" altLang="zh-CN" sz="1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什么是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设计要点</a:t>
            </a:r>
            <a:endParaRPr lang="en-US" altLang="zh-CN" sz="2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成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果展示</a:t>
            </a:r>
            <a:endParaRPr lang="en-US" altLang="zh-CN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设计与实现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Arial" charset="0"/>
              </a:rPr>
              <a:t>经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验总结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成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果展示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89664"/>
            <a:ext cx="9144000" cy="4383464"/>
          </a:xfrm>
          <a:prstGeom prst="rect">
            <a:avLst/>
          </a:prstGeom>
        </p:spPr>
      </p:pic>
      <p:sp>
        <p:nvSpPr>
          <p:cNvPr id="6" name="文本占位符 2"/>
          <p:cNvSpPr txBox="1">
            <a:spLocks/>
          </p:cNvSpPr>
          <p:nvPr/>
        </p:nvSpPr>
        <p:spPr bwMode="auto">
          <a:xfrm>
            <a:off x="285478" y="1389664"/>
            <a:ext cx="10801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文档首页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成果展示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0"/>
            <a:ext cx="7583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"/>
          <p:cNvSpPr txBox="1">
            <a:spLocks/>
          </p:cNvSpPr>
          <p:nvPr/>
        </p:nvSpPr>
        <p:spPr bwMode="auto">
          <a:xfrm>
            <a:off x="285478" y="1389664"/>
            <a:ext cx="10801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文档目录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8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成果展示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73" y="260648"/>
            <a:ext cx="5852147" cy="62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"/>
          <p:cNvSpPr txBox="1">
            <a:spLocks/>
          </p:cNvSpPr>
          <p:nvPr/>
        </p:nvSpPr>
        <p:spPr bwMode="auto">
          <a:xfrm>
            <a:off x="285478" y="1389664"/>
            <a:ext cx="10801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资源定义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8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成果展示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44" y="1066800"/>
            <a:ext cx="732631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847778" y="2348880"/>
            <a:ext cx="475647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altLang="zh-CN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api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altLang="zh-CN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GetDevices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?</a:t>
            </a:r>
          </a:p>
          <a:p>
            <a:pPr>
              <a:defRPr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fields=</a:t>
            </a:r>
            <a:r>
              <a:rPr lang="en-US" altLang="zh-CN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id,system_name,inner_ip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&amp;</a:t>
            </a:r>
          </a:p>
          <a:p>
            <a:pPr>
              <a:defRPr/>
            </a:pPr>
            <a:r>
              <a:rPr lang="en-US" altLang="zh-CN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where_inner_ip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=10.20.30.40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59944" y="3914472"/>
            <a:ext cx="4953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cmdbclient.GetDevices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</a:p>
          <a:p>
            <a:pPr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fields = [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'id', '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system_name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', '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inner_ip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'],</a:t>
            </a:r>
          </a:p>
          <a:p>
            <a:pPr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where = { '</a:t>
            </a:r>
            <a:r>
              <a:rPr lang="en-US" altLang="zh-CN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inner_ip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': '10.20.30.40' },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285478" y="1389664"/>
            <a:ext cx="1080120" cy="50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所见即所得、简单快速接入</a:t>
            </a:r>
          </a:p>
        </p:txBody>
      </p:sp>
    </p:spTree>
    <p:extLst>
      <p:ext uri="{BB962C8B-B14F-4D97-AF65-F5344CB8AC3E}">
        <p14:creationId xmlns:p14="http://schemas.microsoft.com/office/powerpoint/2010/main" val="15358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成果展示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43" y="998538"/>
            <a:ext cx="732631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81" y="0"/>
            <a:ext cx="2286319" cy="540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右箭头 6"/>
          <p:cNvSpPr/>
          <p:nvPr/>
        </p:nvSpPr>
        <p:spPr bwMode="auto">
          <a:xfrm>
            <a:off x="6131024" y="1752600"/>
            <a:ext cx="457200" cy="1752600"/>
          </a:xfrm>
          <a:prstGeom prst="rightArrow">
            <a:avLst/>
          </a:prstGeom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9" name="文本占位符 2"/>
          <p:cNvSpPr txBox="1">
            <a:spLocks/>
          </p:cNvSpPr>
          <p:nvPr/>
        </p:nvSpPr>
        <p:spPr bwMode="auto">
          <a:xfrm>
            <a:off x="285478" y="1389664"/>
            <a:ext cx="1080120" cy="50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信息详尽完备</a:t>
            </a:r>
          </a:p>
        </p:txBody>
      </p:sp>
    </p:spTree>
    <p:extLst>
      <p:ext uri="{BB962C8B-B14F-4D97-AF65-F5344CB8AC3E}">
        <p14:creationId xmlns:p14="http://schemas.microsoft.com/office/powerpoint/2010/main" val="15358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大纲</a:t>
            </a: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1187624" y="1196752"/>
            <a:ext cx="5616996" cy="42484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endParaRPr lang="en-US" altLang="zh-CN" sz="1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什么是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设计要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点</a:t>
            </a:r>
            <a:endParaRPr lang="en-US" altLang="zh-CN" sz="2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Arial" charset="0"/>
              </a:rPr>
              <a:t>成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果展示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设计与实现</a:t>
            </a:r>
            <a:endParaRPr lang="en-US" altLang="zh-CN" sz="2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Arial" charset="0"/>
              </a:rPr>
              <a:t>经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验总结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设计实现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1043236" y="1916832"/>
            <a:ext cx="2880692" cy="3024336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技术小结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tornado</a:t>
            </a:r>
            <a:endParaRPr lang="zh-CN" altLang="en-US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peewee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pypy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sphinx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60" y="1268760"/>
            <a:ext cx="3499236" cy="464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82" y="1340768"/>
            <a:ext cx="968662" cy="108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14" y="2956581"/>
            <a:ext cx="1195716" cy="40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013051"/>
            <a:ext cx="1352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6" y="5157192"/>
            <a:ext cx="8286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大纲</a:t>
            </a: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1187624" y="1196752"/>
            <a:ext cx="5616996" cy="42484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endParaRPr lang="en-US" altLang="zh-CN" sz="1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什么是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设计要点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成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果展示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设计与实现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Arial" charset="0"/>
              </a:rPr>
              <a:t>经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验总结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设计实现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611188" y="1125538"/>
            <a:ext cx="7921625" cy="4967287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请求内容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client </a:t>
            </a:r>
            <a:r>
              <a:rPr lang="zh-CN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请求：</a:t>
            </a:r>
            <a:endParaRPr lang="en-US" altLang="zh-CN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Consolas" pitchFamily="49" charset="0"/>
            </a:endParaRPr>
          </a:p>
          <a:p>
            <a:endParaRPr lang="en-US" altLang="zh-CN" sz="1800" dirty="0">
              <a:solidFill>
                <a:srgbClr val="C00000"/>
              </a:solidFill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pPr lvl="1">
              <a:defRPr/>
            </a:pPr>
            <a:r>
              <a:rPr lang="en-US" altLang="zh-CN" sz="1800" dirty="0" err="1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cmdbclient.GetDevices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(</a:t>
            </a:r>
          </a:p>
          <a:p>
            <a:pPr lvl="1">
              <a:defRPr/>
            </a:pP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  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  fields 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= ['id', '</a:t>
            </a:r>
            <a:r>
              <a:rPr lang="en-US" altLang="zh-CN" sz="1800" dirty="0" err="1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system_name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', '</a:t>
            </a:r>
            <a:r>
              <a:rPr lang="en-US" altLang="zh-CN" sz="1800" dirty="0" err="1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inner_ip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'],</a:t>
            </a:r>
          </a:p>
          <a:p>
            <a:pPr lvl="1">
              <a:defRPr/>
            </a:pP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  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  where 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= { '</a:t>
            </a:r>
            <a:r>
              <a:rPr lang="en-US" altLang="zh-CN" sz="1800" dirty="0" err="1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inner_ip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': '10.20.30.40' },</a:t>
            </a:r>
          </a:p>
          <a:p>
            <a:pPr lvl="1">
              <a:defRPr/>
            </a:pP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)</a:t>
            </a:r>
            <a:endParaRPr lang="zh-CN" altLang="en-US" sz="1800" dirty="0">
              <a:solidFill>
                <a:srgbClr val="C00000"/>
              </a:solidFill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HTTP </a:t>
            </a:r>
            <a:r>
              <a:rPr lang="zh-CN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请求：</a:t>
            </a:r>
            <a:endParaRPr lang="en-US" altLang="zh-CN" sz="1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Consolas" pitchFamily="49" charset="0"/>
            </a:endParaRPr>
          </a:p>
          <a:p>
            <a:endParaRPr lang="en-US" altLang="zh-CN" sz="1800" dirty="0">
              <a:solidFill>
                <a:srgbClr val="C00000"/>
              </a:solidFill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pPr lvl="1">
              <a:defRPr/>
            </a:pP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/</a:t>
            </a:r>
            <a:r>
              <a:rPr lang="en-US" altLang="zh-CN" sz="1800" dirty="0" err="1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api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/</a:t>
            </a:r>
            <a:r>
              <a:rPr lang="en-US" altLang="zh-CN" sz="1800" dirty="0" err="1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GetDevices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?</a:t>
            </a:r>
          </a:p>
          <a:p>
            <a:pPr lvl="2">
              <a:defRPr/>
            </a:pP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fields=</a:t>
            </a:r>
            <a:r>
              <a:rPr lang="en-US" altLang="zh-CN" sz="1800" dirty="0" err="1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id,system_name,inner_ip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&amp;</a:t>
            </a:r>
          </a:p>
          <a:p>
            <a:pPr lvl="2">
              <a:defRPr/>
            </a:pPr>
            <a:r>
              <a:rPr lang="en-US" altLang="zh-CN" sz="1800" dirty="0" err="1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where_inner_ip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ea typeface="微软雅黑" pitchFamily="34" charset="-122"/>
                <a:cs typeface="Consolas" pitchFamily="49" charset="0"/>
              </a:rPr>
              <a:t>=10.20.30.40</a:t>
            </a:r>
            <a:endParaRPr lang="zh-CN" altLang="en-US" sz="1800" dirty="0">
              <a:solidFill>
                <a:srgbClr val="C00000"/>
              </a:solidFill>
              <a:latin typeface="Consolas" pitchFamily="49" charset="0"/>
              <a:ea typeface="微软雅黑" pitchFamily="34" charset="-122"/>
              <a:cs typeface="Consolas" pitchFamily="49" charset="0"/>
            </a:endParaRPr>
          </a:p>
          <a:p>
            <a:endParaRPr lang="en-US" altLang="zh-CN" sz="18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Consolas" pitchFamily="49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设计实现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611188" y="1125538"/>
            <a:ext cx="7921625" cy="4967287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格式化请求处理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/>
          </a:p>
          <a:p>
            <a:r>
              <a:rPr lang="en-US" altLang="zh-CN" sz="1800" b="1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HTTP </a:t>
            </a:r>
            <a:r>
              <a:rPr lang="en-US" altLang="zh-CN" sz="1800" b="1" dirty="0" err="1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param</a:t>
            </a:r>
            <a:r>
              <a:rPr lang="en-US" altLang="zh-CN" sz="1800" b="1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fields=</a:t>
            </a:r>
            <a:r>
              <a:rPr lang="en-US" altLang="zh-CN" sz="18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id,system_name,inner_ip&amp;where_inner_ip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=10.20.30.40</a:t>
            </a:r>
            <a:endParaRPr lang="en-US" altLang="zh-CN" sz="18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altLang="zh-CN" sz="1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1800" b="1" dirty="0" err="1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dict</a:t>
            </a:r>
            <a:r>
              <a:rPr lang="en-US" altLang="zh-CN" sz="1800" b="1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data:</a:t>
            </a:r>
          </a:p>
          <a:p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18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dict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fields = ['id', '</a:t>
            </a:r>
            <a:r>
              <a:rPr lang="en-US" altLang="zh-CN" sz="18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system_name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', '</a:t>
            </a:r>
            <a:r>
              <a:rPr lang="en-US" altLang="zh-CN" sz="18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inner_ip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'],</a:t>
            </a:r>
          </a:p>
          <a:p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where = { '</a:t>
            </a:r>
            <a:r>
              <a:rPr lang="en-US" altLang="zh-CN" sz="18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inner_ip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': '10.20.30.40' },</a:t>
            </a:r>
          </a:p>
          <a:p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)</a:t>
            </a:r>
          </a:p>
          <a:p>
            <a:endParaRPr lang="en-US" altLang="zh-CN" sz="1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1800" b="1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Peewee Query:</a:t>
            </a:r>
          </a:p>
          <a:p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fields = 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(Device.id, 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System.name, </a:t>
            </a:r>
            <a:r>
              <a:rPr lang="en-US" altLang="zh-CN" sz="18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Device.inner_ip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where = </a:t>
            </a:r>
            <a:r>
              <a:rPr lang="en-US" altLang="zh-CN" sz="18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Device.inner_ip</a:t>
            </a:r>
            <a:r>
              <a:rPr lang="en-US" altLang="zh-CN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&lt;&lt; (</a:t>
            </a:r>
            <a:r>
              <a:rPr lang="en-US" altLang="zh-CN" sz="18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'10.20.30.40',)</a:t>
            </a:r>
          </a:p>
          <a:p>
            <a:r>
              <a:rPr lang="en-US" altLang="zh-CN" sz="18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result = </a:t>
            </a:r>
            <a:r>
              <a:rPr lang="en-US" altLang="zh-CN" sz="1800" b="1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Device.select</a:t>
            </a:r>
            <a:r>
              <a:rPr lang="en-US" altLang="zh-CN" sz="18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(*fields).where(where)</a:t>
            </a:r>
            <a:endParaRPr lang="en-US" altLang="zh-CN" sz="1800" b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altLang="zh-CN" sz="1800" dirty="0" smtClean="0">
              <a:latin typeface="Consolas" pitchFamily="49" charset="0"/>
              <a:cs typeface="Consolas" pitchFamily="49" charset="0"/>
            </a:endParaRPr>
          </a:p>
          <a:p>
            <a:endParaRPr lang="en-US" altLang="zh-CN" sz="1800" dirty="0">
              <a:latin typeface="Consolas" pitchFamily="49" charset="0"/>
              <a:cs typeface="Consolas" pitchFamily="49" charset="0"/>
            </a:endParaRPr>
          </a:p>
          <a:p>
            <a:endParaRPr lang="zh-CN" altLang="en-US" sz="1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设计实现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611188" y="1125538"/>
            <a:ext cx="7921625" cy="4967287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处理流程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# 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从域列表获取到涉及到的 </a:t>
            </a:r>
            <a:r>
              <a:rPr lang="en-US" altLang="zh-CN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model</a:t>
            </a:r>
          </a:p>
          <a:p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related_models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get_related_models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model_fields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altLang="zh-CN" sz="1600" dirty="0" smtClean="0">
              <a:solidFill>
                <a:schemeClr val="accent5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# 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生成 </a:t>
            </a:r>
            <a:r>
              <a:rPr lang="en-US" altLang="zh-CN" sz="1600" dirty="0" err="1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query_obj</a:t>
            </a:r>
            <a:endParaRPr lang="en-US" altLang="zh-CN" sz="160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Consolas" pitchFamily="49" charset="0"/>
            </a:endParaRPr>
          </a:p>
          <a:p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query_obj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model_class.select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(*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model_fields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altLang="zh-CN" sz="1600" dirty="0" smtClean="0">
              <a:solidFill>
                <a:schemeClr val="accent5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# 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加上 </a:t>
            </a:r>
            <a:r>
              <a:rPr lang="en-US" altLang="zh-CN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where 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的条件检索</a:t>
            </a:r>
          </a:p>
          <a:p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query_obj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where_condition_query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query_obj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where_logic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altLang="zh-CN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                              where,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model_field_map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altLang="zh-CN" sz="1600" dirty="0" smtClean="0">
              <a:solidFill>
                <a:schemeClr val="accent5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# 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自动 </a:t>
            </a:r>
            <a:r>
              <a:rPr lang="en-US" altLang="zh-CN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join 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表</a:t>
            </a:r>
          </a:p>
          <a:p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query_obj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join_table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query_obj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related_models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addition_fields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# 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rPr>
              <a:t>返回结果</a:t>
            </a:r>
            <a:endParaRPr lang="en-US" altLang="zh-CN" sz="1600" dirty="0" smtClean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fetch_query_result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query_obj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CN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args</a:t>
            </a:r>
            <a:r>
              <a:rPr lang="en-US" altLang="zh-CN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altLang="zh-CN" sz="1600" dirty="0" smtClean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altLang="zh-CN" sz="1800" dirty="0">
              <a:latin typeface="Consolas" pitchFamily="49" charset="0"/>
              <a:cs typeface="Consolas" pitchFamily="49" charset="0"/>
            </a:endParaRPr>
          </a:p>
          <a:p>
            <a:endParaRPr lang="zh-CN" altLang="en-US" sz="18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设计实现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052736"/>
            <a:ext cx="7172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大纲</a:t>
            </a: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1187624" y="1196752"/>
            <a:ext cx="5616996" cy="42484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endParaRPr lang="en-US" altLang="zh-CN" sz="1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什么是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设计要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点</a:t>
            </a:r>
            <a:endParaRPr lang="en-US" altLang="zh-CN" sz="2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Arial" charset="0"/>
              </a:rPr>
              <a:t>成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果展示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设计与实现</a:t>
            </a:r>
            <a:endParaRPr lang="en-US" altLang="zh-CN" sz="2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经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验总结</a:t>
            </a:r>
            <a:endParaRPr lang="en-US" altLang="zh-CN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0" y="1916832"/>
            <a:ext cx="7323830" cy="3672408"/>
          </a:xfrm>
          <a:prstGeom prst="rect">
            <a:avLst/>
          </a:prstGeom>
        </p:spPr>
      </p:pic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经验总结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2"/>
          <p:cNvSpPr txBox="1">
            <a:spLocks/>
          </p:cNvSpPr>
          <p:nvPr/>
        </p:nvSpPr>
        <p:spPr bwMode="auto">
          <a:xfrm>
            <a:off x="808010" y="1268760"/>
            <a:ext cx="73643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维护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限制</a:t>
            </a:r>
            <a:endParaRPr lang="en-US" altLang="zh-CN" sz="2400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规则</a:t>
            </a:r>
            <a:endParaRPr lang="en-US" altLang="zh-CN" sz="24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简单</a:t>
            </a:r>
            <a:endParaRPr lang="en-US" altLang="zh-CN" sz="2400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5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808010" y="1268760"/>
            <a:ext cx="3295295" cy="576063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业务价值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经验总结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5" y="1936945"/>
            <a:ext cx="7323830" cy="36724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32682" y="2852936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accent2">
                    <a:lumMod val="50000"/>
                  </a:schemeClr>
                </a:solidFill>
              </a:rPr>
              <a:t>技术创造价值</a:t>
            </a:r>
            <a:endParaRPr lang="en-US" altLang="zh-CN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1800" b="1" dirty="0">
                <a:solidFill>
                  <a:schemeClr val="accent2">
                    <a:lumMod val="50000"/>
                  </a:schemeClr>
                </a:solidFill>
              </a:rPr>
              <a:t>业</a:t>
            </a:r>
            <a:r>
              <a:rPr lang="zh-CN" altLang="en-US" sz="1800" b="1" dirty="0" smtClean="0">
                <a:solidFill>
                  <a:schemeClr val="accent2">
                    <a:lumMod val="50000"/>
                  </a:schemeClr>
                </a:solidFill>
              </a:rPr>
              <a:t>务体现价值</a:t>
            </a:r>
            <a:endParaRPr lang="zh-CN" alt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416824" cy="3719038"/>
          </a:xfrm>
          <a:prstGeom prst="rect">
            <a:avLst/>
          </a:prstGeom>
        </p:spPr>
      </p:pic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经验总结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2"/>
          <p:cNvSpPr txBox="1">
            <a:spLocks/>
          </p:cNvSpPr>
          <p:nvPr/>
        </p:nvSpPr>
        <p:spPr bwMode="auto">
          <a:xfrm>
            <a:off x="808010" y="1268760"/>
            <a:ext cx="73643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合作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对接</a:t>
            </a:r>
            <a:endParaRPr lang="en-US" altLang="zh-CN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接</a:t>
            </a:r>
            <a:r>
              <a:rPr lang="zh-CN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口 </a:t>
            </a:r>
            <a:r>
              <a:rPr lang="en-US" altLang="zh-CN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?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务 </a:t>
            </a:r>
            <a:r>
              <a:rPr lang="en-US" altLang="zh-CN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文档</a:t>
            </a:r>
            <a:endParaRPr lang="en-US" altLang="zh-CN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wiki ?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 ?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blog ?</a:t>
            </a:r>
            <a:endParaRPr lang="zh-CN" alt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5896" y="4077072"/>
            <a:ext cx="47163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以提高他人的效</a:t>
            </a:r>
            <a:r>
              <a:rPr lang="zh-CN" altLang="en-US" sz="32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率</a:t>
            </a:r>
            <a:endParaRPr lang="en-US" altLang="zh-CN" sz="3200" b="1" dirty="0" smtClean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来</a:t>
            </a:r>
            <a:r>
              <a:rPr lang="zh-CN" altLang="en-US" sz="3200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提高自己的工作效</a:t>
            </a:r>
            <a:r>
              <a:rPr lang="zh-CN" altLang="en-US" sz="32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黑体" pitchFamily="49" charset="-122"/>
                <a:ea typeface="黑体" pitchFamily="49" charset="-122"/>
              </a:rPr>
              <a:t>率！</a:t>
            </a:r>
            <a:endParaRPr lang="zh-CN" altLang="en-US" sz="3200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8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感谢大家</a:t>
            </a:r>
          </a:p>
        </p:txBody>
      </p:sp>
      <p:sp>
        <p:nvSpPr>
          <p:cNvPr id="11267" name="文本占位符 2"/>
          <p:cNvSpPr txBox="1">
            <a:spLocks noGrp="1"/>
          </p:cNvSpPr>
          <p:nvPr>
            <p:ph type="body" idx="1"/>
          </p:nvPr>
        </p:nvSpPr>
        <p:spPr>
          <a:xfrm>
            <a:off x="3779838" y="2924175"/>
            <a:ext cx="1798637" cy="100965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 dirty="0" smtClean="0">
                <a:latin typeface="+mn-lt"/>
                <a:ea typeface="微软雅黑" pitchFamily="34" charset="-122"/>
                <a:cs typeface="Arial" charset="0"/>
              </a:rPr>
              <a:t>Q &amp; A</a:t>
            </a:r>
            <a:endParaRPr lang="zh-CN" altLang="en-US" sz="3200" b="1" dirty="0" smtClean="0">
              <a:latin typeface="+mn-lt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感谢大家</a:t>
            </a:r>
          </a:p>
        </p:txBody>
      </p:sp>
      <p:sp>
        <p:nvSpPr>
          <p:cNvPr id="11267" name="文本占位符 2"/>
          <p:cNvSpPr txBox="1">
            <a:spLocks noGrp="1"/>
          </p:cNvSpPr>
          <p:nvPr>
            <p:ph type="body" idx="1"/>
          </p:nvPr>
        </p:nvSpPr>
        <p:spPr>
          <a:xfrm>
            <a:off x="3779838" y="2924175"/>
            <a:ext cx="1798637" cy="100965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smtClean="0">
                <a:latin typeface="微软雅黑" pitchFamily="34" charset="-122"/>
                <a:ea typeface="微软雅黑" pitchFamily="34" charset="-122"/>
                <a:cs typeface="Arial" charset="0"/>
              </a:rPr>
              <a:t>谢谢您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1187624" y="1196752"/>
            <a:ext cx="5616996" cy="42484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endParaRPr lang="en-US" altLang="zh-CN" sz="1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什么是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设计要点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成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果展示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设计与实现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Arial" charset="0"/>
              </a:rPr>
              <a:t>经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验总结</a:t>
            </a:r>
            <a:endParaRPr lang="en-US" altLang="zh-CN" sz="28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联系方式</a:t>
            </a:r>
          </a:p>
        </p:txBody>
      </p:sp>
      <p:sp>
        <p:nvSpPr>
          <p:cNvPr id="10243" name="文本占位符 2"/>
          <p:cNvSpPr txBox="1">
            <a:spLocks noGrp="1"/>
          </p:cNvSpPr>
          <p:nvPr>
            <p:ph type="body" idx="1"/>
          </p:nvPr>
        </p:nvSpPr>
        <p:spPr>
          <a:xfrm>
            <a:off x="2628900" y="4575696"/>
            <a:ext cx="3886200" cy="1661616"/>
          </a:xfrm>
        </p:spPr>
        <p:txBody>
          <a:bodyPr/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400" b="1" dirty="0" smtClean="0">
                <a:latin typeface="方正兰亭超细黑简体" pitchFamily="2" charset="-122"/>
                <a:ea typeface="方正兰亭超细黑简体" pitchFamily="2" charset="-122"/>
                <a:cs typeface="Arial" charset="0"/>
              </a:rPr>
              <a:t>卓振杰</a:t>
            </a:r>
            <a:endParaRPr lang="en-US" altLang="zh-CN" sz="2400" b="1" dirty="0" smtClean="0">
              <a:latin typeface="方正兰亭超细黑简体" pitchFamily="2" charset="-122"/>
              <a:ea typeface="方正兰亭超细黑简体" pitchFamily="2" charset="-122"/>
              <a:cs typeface="Arial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2400" dirty="0" err="1" smtClean="0">
                <a:latin typeface="微软雅黑" pitchFamily="34" charset="-122"/>
                <a:ea typeface="微软雅黑" pitchFamily="34" charset="-122"/>
                <a:cs typeface="Arial" charset="0"/>
              </a:rPr>
              <a:t>ottocho</a:t>
            </a:r>
            <a:endParaRPr lang="en-US" altLang="zh-CN" sz="2400" dirty="0" smtClean="0">
              <a:latin typeface="方正兰亭超细黑简体" pitchFamily="2" charset="-122"/>
              <a:ea typeface="方正兰亭超细黑简体" pitchFamily="2" charset="-122"/>
              <a:cs typeface="Arial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ottozhuo@tencent.com</a:t>
            </a:r>
            <a:endParaRPr lang="zh-CN" altLang="en-US" sz="24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4744"/>
            <a:ext cx="35941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749300"/>
            <a:ext cx="8229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km.oa.com/files/post_photo/178/246178/a668668cb52376c12e7fdbb968eb3e5b1436428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17" y="1844824"/>
            <a:ext cx="410396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2879" y="1412776"/>
            <a:ext cx="460851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百度给的定义：</a:t>
            </a:r>
            <a:endParaRPr lang="en-US" altLang="zh-CN" sz="1800" dirty="0" smtClean="0">
              <a:solidFill>
                <a:schemeClr val="bg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CMDB </a:t>
            </a:r>
            <a:r>
              <a:rPr lang="zh-CN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配</a:t>
            </a:r>
            <a:r>
              <a:rPr lang="zh-CN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置管理数据</a:t>
            </a:r>
            <a:r>
              <a:rPr lang="zh-CN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库</a:t>
            </a:r>
            <a:endParaRPr lang="en-US" altLang="zh-CN" sz="1800" dirty="0" smtClean="0">
              <a:solidFill>
                <a:schemeClr val="bg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Configuration </a:t>
            </a:r>
            <a:r>
              <a:rPr lang="en-US" altLang="zh-CN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Management </a:t>
            </a:r>
            <a:r>
              <a:rPr lang="en-US" altLang="zh-CN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Database</a:t>
            </a:r>
          </a:p>
          <a:p>
            <a:pPr>
              <a:lnSpc>
                <a:spcPct val="130000"/>
              </a:lnSpc>
            </a:pPr>
            <a:r>
              <a:rPr lang="en-US" altLang="zh-CN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CMDB </a:t>
            </a:r>
            <a:r>
              <a:rPr lang="zh-CN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存储与管理企业</a:t>
            </a:r>
            <a:r>
              <a:rPr lang="en-US" altLang="zh-CN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架构中设备的各种配置信息，它与所有服务支持和服务交付流程都紧密相联，支持这些流程的运转、发挥配置信息的价值，同时依赖于相关流程保证数据的准确性。在实际的项目中，</a:t>
            </a:r>
            <a:r>
              <a:rPr lang="en-US" altLang="zh-CN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CMDB </a:t>
            </a:r>
            <a:r>
              <a:rPr lang="zh-CN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常常被认为是构建其它 </a:t>
            </a:r>
            <a:r>
              <a:rPr lang="en-US" altLang="zh-CN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ITIL </a:t>
            </a:r>
            <a:r>
              <a:rPr lang="zh-CN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流程的基础而优先考虑，</a:t>
            </a:r>
            <a:r>
              <a:rPr lang="en-US" altLang="zh-CN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ITIL </a:t>
            </a:r>
            <a:r>
              <a:rPr lang="zh-CN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项目的成败与是否成功建立 </a:t>
            </a:r>
            <a:r>
              <a:rPr lang="en-US" altLang="zh-CN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CMDB </a:t>
            </a:r>
            <a:r>
              <a:rPr lang="zh-CN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有非常大的关系</a:t>
            </a:r>
            <a:r>
              <a:rPr lang="zh-CN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 dirty="0">
              <a:solidFill>
                <a:schemeClr val="bg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0" name="文本占位符 2"/>
          <p:cNvSpPr txBox="1">
            <a:spLocks noGrp="1"/>
          </p:cNvSpPr>
          <p:nvPr>
            <p:ph type="body" idx="1"/>
          </p:nvPr>
        </p:nvSpPr>
        <p:spPr>
          <a:xfrm>
            <a:off x="611560" y="2780928"/>
            <a:ext cx="4320480" cy="129784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440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这些都是废话！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05" y="2060848"/>
            <a:ext cx="35718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0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707200" y="1196752"/>
            <a:ext cx="5905027" cy="395964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CMDB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Configuration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  <a:cs typeface="Arial" charset="0"/>
              </a:rPr>
              <a:t>Management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Database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运营的</a:t>
            </a: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工程管理角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度</a:t>
            </a:r>
            <a:endParaRPr lang="en-US" altLang="zh-CN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以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管理对象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为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配置个体</a:t>
            </a:r>
            <a:endParaRPr lang="en-US" altLang="zh-CN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统</a:t>
            </a: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一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  <a:cs typeface="Arial" charset="0"/>
              </a:rPr>
              <a:t>归类、抽象、管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理</a:t>
            </a:r>
            <a:endParaRPr lang="en-US" altLang="zh-CN" sz="1800" dirty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2600688" cy="4267796"/>
          </a:xfrm>
          <a:prstGeom prst="rect">
            <a:avLst/>
          </a:prstGeom>
        </p:spPr>
      </p:pic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1907704" y="2636912"/>
            <a:ext cx="4896544" cy="273630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我来举个栗子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…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6258010" y="1556792"/>
            <a:ext cx="2809057" cy="237626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模块、模块程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序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以运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营配置对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象管理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存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在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CMDB 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与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CMDB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的交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互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统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一管理</a:t>
            </a:r>
            <a:endParaRPr lang="zh-CN" altLang="en-US" sz="18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km.oa.com/files/photos/pictures/201507/1436179460_69_w561_h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436"/>
            <a:ext cx="534352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14" y="4149080"/>
            <a:ext cx="3183990" cy="19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CMDB</a:t>
            </a:r>
            <a:endParaRPr lang="zh-CN" altLang="en-US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219" name="文本占位符 2"/>
          <p:cNvSpPr txBox="1">
            <a:spLocks noGrp="1"/>
          </p:cNvSpPr>
          <p:nvPr>
            <p:ph type="body" idx="1"/>
          </p:nvPr>
        </p:nvSpPr>
        <p:spPr>
          <a:xfrm>
            <a:off x="611188" y="1125538"/>
            <a:ext cx="3528764" cy="4967287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1800" u="sng" dirty="0">
                <a:latin typeface="微软雅黑" pitchFamily="34" charset="-122"/>
                <a:ea typeface="微软雅黑" pitchFamily="34" charset="-122"/>
              </a:rPr>
              <a:t>部署系统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800" u="sng" dirty="0">
                <a:latin typeface="微软雅黑" pitchFamily="34" charset="-122"/>
                <a:ea typeface="微软雅黑" pitchFamily="34" charset="-122"/>
              </a:rPr>
              <a:t>新服务上线系统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与 </a:t>
            </a:r>
            <a:r>
              <a:rPr lang="en-US" altLang="zh-CN" sz="1800" u="sng" dirty="0">
                <a:latin typeface="微软雅黑" pitchFamily="34" charset="-122"/>
                <a:ea typeface="微软雅黑" pitchFamily="34" charset="-122"/>
              </a:rPr>
              <a:t>CMDB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 的配合，达成了系统间合作、运营信息收集结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合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CMDB </a:t>
            </a: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这些流程的运转、发挥配置信息的价值，同时</a:t>
            </a:r>
            <a:r>
              <a:rPr lang="zh-CN" altLang="en-US" sz="1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依赖于相关流程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保证数据的准确性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。 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</a:pP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750" y="908050"/>
            <a:ext cx="80645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7"/>
            <a:ext cx="40671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1465</Words>
  <Application>Microsoft Office PowerPoint</Application>
  <PresentationFormat>全屏显示(4:3)</PresentationFormat>
  <Paragraphs>206</Paragraphs>
  <Slides>31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simple-light</vt:lpstr>
      <vt:lpstr>柔性接口的设计与实现</vt:lpstr>
      <vt:lpstr>大纲</vt:lpstr>
      <vt:lpstr>CMDB</vt:lpstr>
      <vt:lpstr>CMDB</vt:lpstr>
      <vt:lpstr>CMDB</vt:lpstr>
      <vt:lpstr>CMDB</vt:lpstr>
      <vt:lpstr>CMDB</vt:lpstr>
      <vt:lpstr>CMDB</vt:lpstr>
      <vt:lpstr>CMDB</vt:lpstr>
      <vt:lpstr>大纲</vt:lpstr>
      <vt:lpstr>设计要点</vt:lpstr>
      <vt:lpstr>大纲</vt:lpstr>
      <vt:lpstr>成果展示</vt:lpstr>
      <vt:lpstr>成果展示</vt:lpstr>
      <vt:lpstr>成果展示</vt:lpstr>
      <vt:lpstr>成果展示</vt:lpstr>
      <vt:lpstr>成果展示</vt:lpstr>
      <vt:lpstr>大纲</vt:lpstr>
      <vt:lpstr>设计实现</vt:lpstr>
      <vt:lpstr>设计实现</vt:lpstr>
      <vt:lpstr>设计实现</vt:lpstr>
      <vt:lpstr>设计实现</vt:lpstr>
      <vt:lpstr>设计实现</vt:lpstr>
      <vt:lpstr>大纲</vt:lpstr>
      <vt:lpstr>经验总结</vt:lpstr>
      <vt:lpstr>PowerPoint 演示文稿</vt:lpstr>
      <vt:lpstr>经验总结</vt:lpstr>
      <vt:lpstr>感谢大家</vt:lpstr>
      <vt:lpstr>感谢大家</vt:lpstr>
      <vt:lpstr>联系方式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演讲标题</dc:title>
  <dc:creator>ottozhuo(卓振杰)</dc:creator>
  <cp:lastModifiedBy>卓振杰</cp:lastModifiedBy>
  <cp:revision>83</cp:revision>
  <dcterms:modified xsi:type="dcterms:W3CDTF">2015-08-20T09:35:40Z</dcterms:modified>
</cp:coreProperties>
</file>