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 idx="0">
                  <c:v>区域 1</c:v>
                </c:pt>
              </c:strCache>
            </c:strRef>
          </c:tx>
          <c:spPr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tl" rotWithShape="1" blurRad="50800" dist="25400" dir="5400000">
                <a:srgbClr val="000100">
                  <a:alpha val="50000"/>
                </a:srgbClr>
              </a:outerShdw>
            </a:effectLst>
          </c:spPr>
          <c:explosion val="10"/>
          <c:dPt>
            <c:idx val="0"/>
            <c:explosion val="10"/>
            <c:spPr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100">
                    <a:alpha val="50000"/>
                  </a:srgbClr>
                </a:outerShdw>
              </a:effectLst>
            </c:spPr>
          </c:dPt>
          <c:dPt>
            <c:idx val="1"/>
            <c:explosion val="9"/>
            <c:spPr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100">
                    <a:alpha val="50000"/>
                  </a:srgbClr>
                </a:outerShdw>
              </a:effectLst>
            </c:spPr>
          </c:dPt>
          <c:dPt>
            <c:idx val="2"/>
            <c:explosion val="0"/>
            <c:spPr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100">
                    <a:alpha val="50000"/>
                  </a:srgbClr>
                </a:outerShdw>
              </a:effectLst>
            </c:spPr>
          </c:dPt>
          <c:dPt>
            <c:idx val="3"/>
            <c:explosion val="0"/>
            <c:spPr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100">
                    <a:alpha val="50000"/>
                  </a:srgbClr>
                </a:outerShdw>
              </a:effectLst>
            </c:spPr>
          </c:dPt>
          <c:dPt>
            <c:idx val="4"/>
            <c:explosion val="0"/>
            <c:spPr>
              <a:blipFill rotWithShape="1">
                <a:blip r:embed="rId6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100">
                    <a:alpha val="5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 lvl="0"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defRPr>
                  </a:pPr>
                  <a:r>
                    <a: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rPr>
                    <a:t/>
                  </a: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 lvl="0"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defRPr>
                  </a:pPr>
                  <a:r>
                    <a: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rPr>
                    <a:t/>
                  </a: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 lvl="0"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defRPr>
                  </a:pPr>
                  <a:r>
                    <a: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rPr>
                    <a:t/>
                  </a: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 lvl="0"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defRPr>
                  </a:pPr>
                  <a:r>
                    <a: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rPr>
                    <a:t/>
                  </a: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 lvl="0">
                    <a:def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defRPr>
                  </a:pPr>
                  <a:r>
                    <a:rPr b="0" i="0" strike="noStrike" sz="3600" u="none">
                      <a:solidFill>
                        <a:srgbClr val="FFFFFF"/>
                      </a:solidFill>
                      <a:effectLst>
                        <a:outerShdw sx="100000" sy="100000" kx="0" ky="0" algn="b" rotWithShape="0" blurRad="0" dist="38100" dir="2700000">
                          <a:srgbClr val="000000"/>
                        </a:outerShdw>
                      </a:effectLst>
                      <a:latin typeface="Gill Sans Light"/>
                    </a:rPr>
                    <a:t/>
                  </a: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 lvl="0">
                  <a:def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 Light"/>
                  </a:defRPr>
                </a:pPr>
                <a:r>
                  <a:rPr b="0" i="0" strike="noStrike" sz="3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Gill Sans Light"/>
                  </a:rPr>
                  <a:t/>
                </a: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四月</c:v>
                </c:pt>
                <c:pt idx="1">
                  <c:v>五月</c:v>
                </c:pt>
                <c:pt idx="2">
                  <c:v>七月</c:v>
                </c:pt>
                <c:pt idx="3">
                  <c:v>八月</c:v>
                </c:pt>
                <c:pt idx="4">
                  <c:v>九月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91.000000</c:v>
                </c:pt>
                <c:pt idx="1">
                  <c:v>76.000000</c:v>
                </c:pt>
                <c:pt idx="2">
                  <c:v>26.000000</c:v>
                </c:pt>
                <c:pt idx="3">
                  <c:v>21.000000</c:v>
                </c:pt>
                <c:pt idx="4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1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2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3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4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1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2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3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4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1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2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3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4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1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2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3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4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1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2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3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4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1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2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3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4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1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2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3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4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cap="all" sz="7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快速定位优化python代码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王志利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热文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4076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python 开发者，python程序员(除了技术干货，还有以下文章)</a:t>
            </a:r>
            <a:endParaRPr sz="3128">
              <a:solidFill>
                <a:srgbClr val="535353"/>
              </a:solidFill>
            </a:endParaRPr>
          </a:p>
          <a:p>
            <a:pPr lvl="0" marL="354076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程序员的困境（维护旧代码）</a:t>
            </a:r>
            <a:endParaRPr sz="3128">
              <a:solidFill>
                <a:srgbClr val="535353"/>
              </a:solidFill>
            </a:endParaRPr>
          </a:p>
          <a:p>
            <a:pPr lvl="0" marL="354076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python 开发者节省时间的 10 个方法</a:t>
            </a:r>
            <a:endParaRPr sz="3128">
              <a:solidFill>
                <a:srgbClr val="535353"/>
              </a:solidFill>
            </a:endParaRPr>
          </a:p>
          <a:p>
            <a:pPr lvl="0" marL="354076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我调试的最难调的 bug</a:t>
            </a:r>
            <a:endParaRPr sz="3128">
              <a:solidFill>
                <a:srgbClr val="535353"/>
              </a:solidFill>
            </a:endParaRPr>
          </a:p>
          <a:p>
            <a:pPr lvl="0" marL="354076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128">
                <a:solidFill>
                  <a:srgbClr val="535353"/>
                </a:solidFill>
              </a:rPr>
              <a:t>碉堡了，麻省理工学院开发出自动修复 bug 的系统</a:t>
            </a:r>
            <a:endParaRPr sz="3128">
              <a:solidFill>
                <a:srgbClr val="535353"/>
              </a:solidFill>
            </a:endParaRPr>
          </a:p>
          <a:p>
            <a:pPr lvl="0" marL="354076" indent="-354076" defTabSz="397256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endParaRPr sz="3128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网站（Django）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5318" indent="-385318" defTabSz="432308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535353"/>
                </a:solidFill>
              </a:rPr>
              <a:t>同事 3 个人合作</a:t>
            </a:r>
            <a:endParaRPr sz="3404">
              <a:solidFill>
                <a:srgbClr val="535353"/>
              </a:solidFill>
            </a:endParaRPr>
          </a:p>
          <a:p>
            <a:pPr lvl="0" marL="385318" indent="-385318" defTabSz="432308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535353"/>
                </a:solidFill>
              </a:rPr>
              <a:t>处理 js(frame)，图片上传</a:t>
            </a:r>
            <a:endParaRPr sz="3404">
              <a:solidFill>
                <a:srgbClr val="535353"/>
              </a:solidFill>
            </a:endParaRPr>
          </a:p>
          <a:p>
            <a:pPr lvl="0" marL="385318" indent="-385318" defTabSz="432308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535353"/>
                </a:solidFill>
              </a:rPr>
              <a:t>注册信息管理</a:t>
            </a:r>
            <a:endParaRPr sz="3404">
              <a:solidFill>
                <a:srgbClr val="535353"/>
              </a:solidFill>
            </a:endParaRPr>
          </a:p>
          <a:p>
            <a:pPr lvl="0" marL="385318" indent="-385318" defTabSz="432308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535353"/>
                </a:solidFill>
              </a:rPr>
              <a:t>bootstrap 页面布局</a:t>
            </a:r>
            <a:endParaRPr sz="3404">
              <a:solidFill>
                <a:srgbClr val="535353"/>
              </a:solidFill>
            </a:endParaRPr>
          </a:p>
          <a:p>
            <a:pPr lvl="0" marL="385318" indent="-385318" defTabSz="432308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535353"/>
                </a:solidFill>
              </a:rPr>
              <a:t>Django架构 ＋ 做自己负责的部分，之后合并，再进行调试</a:t>
            </a:r>
            <a:endParaRPr sz="3404">
              <a:solidFill>
                <a:srgbClr val="535353"/>
              </a:solidFill>
            </a:endParaRPr>
          </a:p>
          <a:p>
            <a:pPr lvl="0" marL="385318" indent="-385318" defTabSz="432308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535353"/>
                </a:solidFill>
              </a:rPr>
              <a:t>访问缓慢，迅速定位问题－－&gt; 线上出现问题，怎么定位问题（以最小的影响）</a:t>
            </a:r>
          </a:p>
        </p:txBody>
      </p:sp>
      <p:graphicFrame>
        <p:nvGraphicFramePr>
          <p:cNvPr id="40" name="Chart 40"/>
          <p:cNvGraphicFramePr/>
          <p:nvPr/>
        </p:nvGraphicFramePr>
        <p:xfrm>
          <a:off x="7618313" y="2361737"/>
          <a:ext cx="4076271" cy="407627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python ——&gt; app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爬虫 文字，图片，视频链接</a:t>
            </a:r>
            <a:endParaRPr sz="46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kivy 布局，逻辑</a:t>
            </a:r>
            <a:endParaRPr sz="46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打包，测试</a:t>
            </a:r>
            <a:endParaRPr sz="46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页面加载出来，超级慢－－&gt; 如何优化代码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7624" y="1783952"/>
            <a:ext cx="8160485" cy="737698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603250" y="652441"/>
            <a:ext cx="11087101" cy="557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353"/>
                </a:solidFill>
              </a:rPr>
              <a:t>添加性能监控，查看调用函数，访问数据库的时间占比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QQ20150814-1@2x-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3198" y="3689111"/>
            <a:ext cx="5358046" cy="4512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屏幕快照 2015-08-20 下午5.38.5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681" y="3689111"/>
            <a:ext cx="5164371" cy="45129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725407" y="1450826"/>
            <a:ext cx="9553986" cy="1196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700">
                <a:solidFill>
                  <a:srgbClr val="000000"/>
                </a:solidFill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选取一个事务，列出了该事务各个组件的执行时间随时间变化的情况，可以看出有多个耗时的函数。对于这些函数，减少调用次数，改变函数方法等优化应用。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270000" y="4152900"/>
            <a:ext cx="104648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“人生苦短  我用python”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